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2"/>
  </p:notesMasterIdLst>
  <p:sldIdLst>
    <p:sldId id="354" r:id="rId2"/>
    <p:sldId id="258" r:id="rId3"/>
    <p:sldId id="256" r:id="rId4"/>
    <p:sldId id="257" r:id="rId5"/>
    <p:sldId id="338" r:id="rId6"/>
    <p:sldId id="300" r:id="rId7"/>
    <p:sldId id="330" r:id="rId8"/>
    <p:sldId id="331" r:id="rId9"/>
    <p:sldId id="259" r:id="rId10"/>
    <p:sldId id="260" r:id="rId11"/>
    <p:sldId id="299" r:id="rId12"/>
    <p:sldId id="351" r:id="rId13"/>
    <p:sldId id="298" r:id="rId14"/>
    <p:sldId id="311" r:id="rId15"/>
    <p:sldId id="350" r:id="rId16"/>
    <p:sldId id="352" r:id="rId17"/>
    <p:sldId id="261" r:id="rId18"/>
    <p:sldId id="339" r:id="rId19"/>
    <p:sldId id="340" r:id="rId20"/>
    <p:sldId id="341" r:id="rId21"/>
    <p:sldId id="263" r:id="rId22"/>
    <p:sldId id="283" r:id="rId23"/>
    <p:sldId id="317" r:id="rId24"/>
    <p:sldId id="305" r:id="rId25"/>
    <p:sldId id="314" r:id="rId26"/>
    <p:sldId id="312" r:id="rId27"/>
    <p:sldId id="303" r:id="rId28"/>
    <p:sldId id="313" r:id="rId29"/>
    <p:sldId id="336" r:id="rId30"/>
    <p:sldId id="347" r:id="rId31"/>
    <p:sldId id="345" r:id="rId32"/>
    <p:sldId id="264" r:id="rId33"/>
    <p:sldId id="266" r:id="rId34"/>
    <p:sldId id="353" r:id="rId35"/>
    <p:sldId id="308" r:id="rId36"/>
    <p:sldId id="267" r:id="rId37"/>
    <p:sldId id="309" r:id="rId38"/>
    <p:sldId id="290" r:id="rId39"/>
    <p:sldId id="265" r:id="rId40"/>
    <p:sldId id="335" r:id="rId41"/>
    <p:sldId id="289" r:id="rId42"/>
    <p:sldId id="268" r:id="rId43"/>
    <p:sldId id="346" r:id="rId44"/>
    <p:sldId id="318" r:id="rId45"/>
    <p:sldId id="269" r:id="rId46"/>
    <p:sldId id="285" r:id="rId47"/>
    <p:sldId id="270" r:id="rId48"/>
    <p:sldId id="332" r:id="rId49"/>
    <p:sldId id="333" r:id="rId50"/>
    <p:sldId id="334" r:id="rId51"/>
    <p:sldId id="272" r:id="rId52"/>
    <p:sldId id="288" r:id="rId53"/>
    <p:sldId id="316" r:id="rId54"/>
    <p:sldId id="273" r:id="rId55"/>
    <p:sldId id="315" r:id="rId56"/>
    <p:sldId id="274" r:id="rId57"/>
    <p:sldId id="319" r:id="rId58"/>
    <p:sldId id="275" r:id="rId59"/>
    <p:sldId id="306" r:id="rId60"/>
    <p:sldId id="276" r:id="rId61"/>
    <p:sldId id="277" r:id="rId62"/>
    <p:sldId id="279" r:id="rId63"/>
    <p:sldId id="278" r:id="rId64"/>
    <p:sldId id="307" r:id="rId65"/>
    <p:sldId id="280" r:id="rId66"/>
    <p:sldId id="304" r:id="rId67"/>
    <p:sldId id="282" r:id="rId68"/>
    <p:sldId id="281" r:id="rId69"/>
    <p:sldId id="291" r:id="rId70"/>
    <p:sldId id="327" r:id="rId71"/>
    <p:sldId id="326" r:id="rId72"/>
    <p:sldId id="344" r:id="rId73"/>
    <p:sldId id="348" r:id="rId74"/>
    <p:sldId id="292" r:id="rId75"/>
    <p:sldId id="349" r:id="rId76"/>
    <p:sldId id="287" r:id="rId77"/>
    <p:sldId id="286" r:id="rId78"/>
    <p:sldId id="310" r:id="rId79"/>
    <p:sldId id="294" r:id="rId80"/>
    <p:sldId id="328" r:id="rId81"/>
    <p:sldId id="293" r:id="rId82"/>
    <p:sldId id="342" r:id="rId83"/>
    <p:sldId id="324" r:id="rId84"/>
    <p:sldId id="301" r:id="rId85"/>
    <p:sldId id="302" r:id="rId86"/>
    <p:sldId id="356" r:id="rId87"/>
    <p:sldId id="357" r:id="rId88"/>
    <p:sldId id="358" r:id="rId89"/>
    <p:sldId id="359" r:id="rId90"/>
    <p:sldId id="355" r:id="rId91"/>
    <p:sldId id="297" r:id="rId92"/>
    <p:sldId id="295" r:id="rId93"/>
    <p:sldId id="296" r:id="rId94"/>
    <p:sldId id="329" r:id="rId95"/>
    <p:sldId id="320" r:id="rId96"/>
    <p:sldId id="321" r:id="rId97"/>
    <p:sldId id="322" r:id="rId98"/>
    <p:sldId id="337" r:id="rId99"/>
    <p:sldId id="325" r:id="rId100"/>
    <p:sldId id="323" r:id="rId10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>
          <p15:clr>
            <a:srgbClr val="A4A3A4"/>
          </p15:clr>
        </p15:guide>
        <p15:guide id="2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568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AEBAA39-EDE9-F94C-A84D-628B8666EC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BAE71-A0CE-F041-90B8-8C6CCA986F35}" type="slidenum">
              <a:rPr lang="fr-FR"/>
              <a:pPr/>
              <a:t>33</a:t>
            </a:fld>
            <a:endParaRPr lang="fr-F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/>
              <a:t>MUSÉE DU CAPITOLE ROME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2BC05-F83C-AB40-A0A3-4F8225536767}" type="slidenum">
              <a:rPr lang="fr-FR"/>
              <a:pPr/>
              <a:t>56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/>
              <a:t>MUSÉE DE BERLIN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F4CC4-4094-394E-953D-6BCCBD8314C9}" type="slidenum">
              <a:rPr lang="fr-FR"/>
              <a:pPr/>
              <a:t>58</a:t>
            </a:fld>
            <a:endParaRPr lang="fr-F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/>
              <a:t>MOSAÏQUE DU MUSÉE DE NAPLES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23DDF-94BE-394C-A8F0-D7D7781897D2}" type="slidenum">
              <a:rPr lang="fr-FR"/>
              <a:pPr/>
              <a:t>95</a:t>
            </a:fld>
            <a:endParaRPr lang="fr-FR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/>
              <a:t>PIERRE LOMBARD ÉLÈVE D’ABÉLARD XI e SIÈCLE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31EE4-8F2B-5448-8421-05E89865B7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631C-E5FD-D84A-8392-E2561C5A77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3A1ED-E93F-EC46-A3E5-B9C7BF9D33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EF474-7238-F147-93AB-063D4E45A4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FF4F-63D5-0645-B9AE-F238A26AB4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34ECA-955F-364A-959B-0F57C70BB1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F9826-589A-1344-BED0-DFA0826FB5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AE04-AFED-0E4E-B025-4819BE03DD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D1B8E-B052-B947-9504-3892DDB77C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75EFB-E9F5-E443-A360-8AE9DE4DBB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1F91-3B09-E147-A8F4-E53A8A9F01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D8535-BFE5-8A4B-ACED-7579C64C45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43995-1BC8-1143-841B-1C41F7CF67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06AB5957-2A54-A74F-9287-97C6DD36EC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1"/>
          <p:cNvSpPr txBox="1">
            <a:spLocks noChangeArrowheads="1"/>
          </p:cNvSpPr>
          <p:nvPr/>
        </p:nvSpPr>
        <p:spPr bwMode="auto">
          <a:xfrm>
            <a:off x="2438400" y="2286000"/>
            <a:ext cx="39179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000"/>
              <a:t>LES ORIGINES</a:t>
            </a:r>
          </a:p>
          <a:p>
            <a:endParaRPr lang="fr-FR" sz="4000"/>
          </a:p>
          <a:p>
            <a:r>
              <a:rPr lang="fr-FR" sz="4000"/>
              <a:t>DE LA 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143000"/>
            <a:ext cx="51816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752600" y="5638800"/>
            <a:ext cx="579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ZEUS SUPPRIMA LE FEU AUX HOMMES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066800"/>
            <a:ext cx="731520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822325" y="136525"/>
            <a:ext cx="423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TRADUCTIONS ARABES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572000" y="60198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SYRIAQUE</a:t>
            </a: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 flipH="1" flipV="1">
            <a:off x="3962400" y="5257800"/>
            <a:ext cx="11430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438400" y="6019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ARABE</a:t>
            </a: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 flipH="1" flipV="1">
            <a:off x="2362200" y="5257800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 flipH="1">
            <a:off x="3733800" y="6248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7239000" y="6019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GREC</a:t>
            </a: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 flipH="1">
            <a:off x="6400800" y="62484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 flipH="1">
            <a:off x="1676400" y="6248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533400" y="60198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LATIN</a:t>
            </a:r>
          </a:p>
        </p:txBody>
      </p:sp>
      <p:sp>
        <p:nvSpPr>
          <p:cNvPr id="116749" name="ZoneTexte 12"/>
          <p:cNvSpPr txBox="1">
            <a:spLocks noChangeArrowheads="1"/>
          </p:cNvSpPr>
          <p:nvPr/>
        </p:nvSpPr>
        <p:spPr bwMode="auto">
          <a:xfrm>
            <a:off x="8915400" y="66865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build="p" autoUpdateAnimBg="0"/>
      <p:bldP spid="76805" grpId="0" animBg="1"/>
      <p:bldP spid="76806" grpId="0" build="p" autoUpdateAnimBg="0"/>
      <p:bldP spid="76807" grpId="0" animBg="1"/>
      <p:bldP spid="76808" grpId="0" animBg="1"/>
      <p:bldP spid="76809" grpId="0" build="p" autoUpdateAnimBg="0"/>
      <p:bldP spid="76810" grpId="0" animBg="1"/>
      <p:bldP spid="76811" grpId="0" animBg="1"/>
      <p:bldP spid="7681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5800" y="304800"/>
            <a:ext cx="7848600" cy="5562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46125" y="6156325"/>
            <a:ext cx="761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OBSCURITÉ, FROID, NOURRITURE CRUE, ANGOISSE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2" descr="Rubens_prom_th_e_derobant_le_feu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388620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953000" y="1828800"/>
            <a:ext cx="3581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PROMÉTHÉE VOLA </a:t>
            </a:r>
          </a:p>
          <a:p>
            <a:r>
              <a:rPr lang="fr-FR"/>
              <a:t>               LES                  SEMENCES DU FEU</a:t>
            </a:r>
          </a:p>
          <a:p>
            <a:endParaRPr lang="fr-FR"/>
          </a:p>
          <a:p>
            <a:r>
              <a:rPr lang="fr-FR"/>
              <a:t>         AU SOLEIL </a:t>
            </a:r>
          </a:p>
          <a:p>
            <a:r>
              <a:rPr lang="fr-FR"/>
              <a:t>  OU À HÉPHAISTOS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362200" y="381000"/>
            <a:ext cx="4362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ET LE RENDIT AUX HOMMES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70000"/>
            <a:ext cx="64262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31146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013325" y="1431925"/>
            <a:ext cx="24193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ZEUS PUNIT</a:t>
            </a:r>
          </a:p>
          <a:p>
            <a:endParaRPr lang="fr-FR"/>
          </a:p>
          <a:p>
            <a:r>
              <a:rPr lang="fr-FR"/>
              <a:t>CRUELLEMENT</a:t>
            </a:r>
          </a:p>
          <a:p>
            <a:endParaRPr lang="fr-FR"/>
          </a:p>
          <a:p>
            <a:r>
              <a:rPr lang="fr-FR"/>
              <a:t>  PROMÉTHÉE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1" descr="doc004 -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43307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5334000" y="2057400"/>
            <a:ext cx="3371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supplice de Prométhée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1" descr="Prométhée naucratis Louvre 01b -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101600"/>
            <a:ext cx="7862887" cy="65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3302000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57200" y="6400800"/>
            <a:ext cx="312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Vu par Gustave Moreau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5638800" y="6400800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Vu par Rubens</a:t>
            </a:r>
          </a:p>
        </p:txBody>
      </p:sp>
      <p:pic>
        <p:nvPicPr>
          <p:cNvPr id="32773" name="Image 5" descr="IMG_12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528638"/>
            <a:ext cx="4876800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026"/>
          <p:cNvSpPr txBox="1">
            <a:spLocks noChangeArrowheads="1"/>
          </p:cNvSpPr>
          <p:nvPr/>
        </p:nvSpPr>
        <p:spPr bwMode="auto">
          <a:xfrm>
            <a:off x="2209800" y="381000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PHILOSOPHES GRECS</a:t>
            </a:r>
          </a:p>
        </p:txBody>
      </p:sp>
      <p:sp>
        <p:nvSpPr>
          <p:cNvPr id="33795" name="Text Box 1027"/>
          <p:cNvSpPr txBox="1">
            <a:spLocks noChangeArrowheads="1"/>
          </p:cNvSpPr>
          <p:nvPr/>
        </p:nvSpPr>
        <p:spPr bwMode="auto">
          <a:xfrm>
            <a:off x="685800" y="1447800"/>
            <a:ext cx="688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L’ÈRE DES SPÉCULATIONS INTELLECTUELLES</a:t>
            </a:r>
          </a:p>
        </p:txBody>
      </p:sp>
      <p:sp>
        <p:nvSpPr>
          <p:cNvPr id="33796" name="Text Box 1028"/>
          <p:cNvSpPr txBox="1">
            <a:spLocks noChangeArrowheads="1"/>
          </p:cNvSpPr>
          <p:nvPr/>
        </p:nvSpPr>
        <p:spPr bwMode="auto">
          <a:xfrm>
            <a:off x="3733800" y="914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ou</a:t>
            </a:r>
          </a:p>
        </p:txBody>
      </p:sp>
      <p:pic>
        <p:nvPicPr>
          <p:cNvPr id="33797" name="Image 4" descr="trois philosophe -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133600"/>
            <a:ext cx="68707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ZoneTexte 5"/>
          <p:cNvSpPr txBox="1">
            <a:spLocks noChangeArrowheads="1"/>
          </p:cNvSpPr>
          <p:nvPr/>
        </p:nvSpPr>
        <p:spPr bwMode="auto">
          <a:xfrm>
            <a:off x="1219200" y="6396038"/>
            <a:ext cx="6045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PLATON              ARISTOTE          SOCRATE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026"/>
          <p:cNvSpPr txBox="1">
            <a:spLocks noChangeArrowheads="1"/>
          </p:cNvSpPr>
          <p:nvPr/>
        </p:nvSpPr>
        <p:spPr bwMode="auto">
          <a:xfrm>
            <a:off x="2209800" y="381000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PHILOSOPHES GRECS</a:t>
            </a:r>
          </a:p>
        </p:txBody>
      </p:sp>
      <p:sp>
        <p:nvSpPr>
          <p:cNvPr id="34819" name="Text Box 1027"/>
          <p:cNvSpPr txBox="1">
            <a:spLocks noChangeArrowheads="1"/>
          </p:cNvSpPr>
          <p:nvPr/>
        </p:nvSpPr>
        <p:spPr bwMode="auto">
          <a:xfrm>
            <a:off x="685800" y="1447800"/>
            <a:ext cx="688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L’ÈRE DES SPÉCULATIONS INTELLECTUELLES</a:t>
            </a:r>
          </a:p>
        </p:txBody>
      </p:sp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3733800" y="914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ou</a:t>
            </a:r>
          </a:p>
        </p:txBody>
      </p:sp>
      <p:pic>
        <p:nvPicPr>
          <p:cNvPr id="34821" name="Picture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52738"/>
            <a:ext cx="5380037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362200" y="1524000"/>
            <a:ext cx="4459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 LÉGENDE DE PROMÉTHÉE</a:t>
            </a:r>
          </a:p>
          <a:p>
            <a:r>
              <a:rPr lang="fr-FR"/>
              <a:t>   OU LA CONQUÊTE DU FEU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581400"/>
            <a:ext cx="25908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2209800" y="381000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PHILOSOPHES GRECS</a:t>
            </a:r>
          </a:p>
        </p:txBody>
      </p:sp>
      <p:sp>
        <p:nvSpPr>
          <p:cNvPr id="35843" name="Text Box 1027"/>
          <p:cNvSpPr txBox="1">
            <a:spLocks noChangeArrowheads="1"/>
          </p:cNvSpPr>
          <p:nvPr/>
        </p:nvSpPr>
        <p:spPr bwMode="auto">
          <a:xfrm>
            <a:off x="685800" y="1447800"/>
            <a:ext cx="688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L’ÈRE DES SPÉCULATIONS INTELLECTUELLES</a:t>
            </a:r>
          </a:p>
        </p:txBody>
      </p:sp>
      <p:sp>
        <p:nvSpPr>
          <p:cNvPr id="35844" name="Text Box 1028"/>
          <p:cNvSpPr txBox="1">
            <a:spLocks noChangeArrowheads="1"/>
          </p:cNvSpPr>
          <p:nvPr/>
        </p:nvSpPr>
        <p:spPr bwMode="auto">
          <a:xfrm>
            <a:off x="3733800" y="914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ou</a:t>
            </a:r>
          </a:p>
        </p:txBody>
      </p:sp>
      <p:sp>
        <p:nvSpPr>
          <p:cNvPr id="35845" name="Text Box 1029"/>
          <p:cNvSpPr txBox="1">
            <a:spLocks noChangeArrowheads="1"/>
          </p:cNvSpPr>
          <p:nvPr/>
        </p:nvSpPr>
        <p:spPr bwMode="auto">
          <a:xfrm>
            <a:off x="6856413" y="3954463"/>
            <a:ext cx="20367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RAPHAËL</a:t>
            </a:r>
          </a:p>
          <a:p>
            <a:endParaRPr lang="fr-FR"/>
          </a:p>
          <a:p>
            <a:r>
              <a:rPr lang="fr-FR"/>
              <a:t>ÉCOLE D’</a:t>
            </a:r>
          </a:p>
          <a:p>
            <a:r>
              <a:rPr lang="fr-FR"/>
              <a:t>ATHÈNES</a:t>
            </a:r>
          </a:p>
          <a:p>
            <a:endParaRPr lang="fr-FR"/>
          </a:p>
          <a:p>
            <a:r>
              <a:rPr lang="fr-FR"/>
              <a:t>LE VATICAN</a:t>
            </a:r>
          </a:p>
        </p:txBody>
      </p:sp>
      <p:pic>
        <p:nvPicPr>
          <p:cNvPr id="35846" name="Picture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52738"/>
            <a:ext cx="5380037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85800" y="762000"/>
            <a:ext cx="558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THALÈS DE MILET  (v.625-v.547 av.J.C.)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819400"/>
            <a:ext cx="208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057400"/>
            <a:ext cx="34036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7543800" y="23622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MILET</a:t>
            </a:r>
          </a:p>
        </p:txBody>
      </p:sp>
      <p:sp>
        <p:nvSpPr>
          <p:cNvPr id="37891" name="Line 7"/>
          <p:cNvSpPr>
            <a:spLocks noChangeShapeType="1"/>
          </p:cNvSpPr>
          <p:nvPr/>
        </p:nvSpPr>
        <p:spPr bwMode="auto">
          <a:xfrm flipH="1">
            <a:off x="7848600" y="2743200"/>
            <a:ext cx="381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89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533400"/>
            <a:ext cx="8024813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6629400" y="6400800"/>
            <a:ext cx="990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MILET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7162800" y="4495800"/>
            <a:ext cx="22860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 animBg="1" autoUpdateAnimBg="0"/>
      <p:bldP spid="327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48783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384925" y="974725"/>
            <a:ext cx="19034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ÉCLIPSE DU</a:t>
            </a:r>
          </a:p>
          <a:p>
            <a:endParaRPr lang="fr-FR"/>
          </a:p>
          <a:p>
            <a:r>
              <a:rPr lang="fr-FR"/>
              <a:t>    SOLEIL</a:t>
            </a:r>
          </a:p>
          <a:p>
            <a:endParaRPr lang="fr-FR"/>
          </a:p>
          <a:p>
            <a:r>
              <a:rPr lang="fr-FR"/>
              <a:t>  EN      584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127125" y="746125"/>
            <a:ext cx="6813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THÉORÈME </a:t>
            </a:r>
          </a:p>
          <a:p>
            <a:r>
              <a:rPr lang="fr-FR"/>
              <a:t>MESURE DE LA TAILLE D’UN OBJET À PARTIR</a:t>
            </a:r>
          </a:p>
          <a:p>
            <a:r>
              <a:rPr lang="fr-FR"/>
              <a:t>DE CELLE DE SON OMBRE.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057400"/>
            <a:ext cx="67818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62000" y="2743200"/>
            <a:ext cx="78390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 b="1"/>
              <a:t>          « RIEN NE VIENT DE RIEN,</a:t>
            </a:r>
          </a:p>
          <a:p>
            <a:endParaRPr lang="fr-FR" sz="3200" b="1"/>
          </a:p>
          <a:p>
            <a:r>
              <a:rPr lang="fr-FR" sz="3200" b="1"/>
              <a:t>TOUT VIENT ET RETOURNE À L’EAU »</a:t>
            </a:r>
            <a:endParaRPr lang="fr-F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447800" y="457200"/>
            <a:ext cx="6313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PLATON DANS SON «  THÉÉTÈTE » EN</a:t>
            </a:r>
          </a:p>
          <a:p>
            <a:r>
              <a:rPr lang="fr-FR"/>
              <a:t>FAIT L’ARCHÉTYPE DU SAVANT DISTRAIT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066800" y="1752600"/>
            <a:ext cx="712628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UN JOUR QUE THALÈS SE PROMENAIT,</a:t>
            </a:r>
          </a:p>
          <a:p>
            <a:endParaRPr lang="fr-FR"/>
          </a:p>
          <a:p>
            <a:r>
              <a:rPr lang="fr-FR"/>
              <a:t>LES YEUX AU CIEL, IL TOMBA DANS UN PUITS.</a:t>
            </a:r>
          </a:p>
          <a:p>
            <a:endParaRPr lang="fr-FR"/>
          </a:p>
          <a:p>
            <a:r>
              <a:rPr lang="fr-FR"/>
              <a:t>UNE SERVANTE VINT À PASSER, QUI SE MOQUA</a:t>
            </a:r>
          </a:p>
          <a:p>
            <a:endParaRPr lang="fr-FR"/>
          </a:p>
          <a:p>
            <a:r>
              <a:rPr lang="fr-FR"/>
              <a:t>DE LUI ET LUI CONSEILLA DE REGARDER OU</a:t>
            </a:r>
          </a:p>
          <a:p>
            <a:endParaRPr lang="fr-FR"/>
          </a:p>
          <a:p>
            <a:r>
              <a:rPr lang="fr-FR"/>
              <a:t>IL METTAIT LES PIEDS, AU LIEU D’OBSERVER</a:t>
            </a:r>
          </a:p>
          <a:p>
            <a:endParaRPr lang="fr-FR"/>
          </a:p>
          <a:p>
            <a:r>
              <a:rPr lang="fr-FR"/>
              <a:t>LES ASTRES.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295400" y="1447800"/>
            <a:ext cx="374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MONTAIGNE « ESSAIS » :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127125" y="2955925"/>
            <a:ext cx="77104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JE SAIS GRÉ À CETTE GARCE MILÉSIENNE, QUI</a:t>
            </a:r>
          </a:p>
          <a:p>
            <a:r>
              <a:rPr lang="fr-FR"/>
              <a:t>VOYANT LE PHILOSOPHE THALÈS S’AMUSER </a:t>
            </a:r>
          </a:p>
          <a:p>
            <a:r>
              <a:rPr lang="fr-FR"/>
              <a:t>CONTINUELLEMENT À LA CONTEMPLATION DE</a:t>
            </a:r>
          </a:p>
          <a:p>
            <a:r>
              <a:rPr lang="fr-FR"/>
              <a:t>LA VOUTE CÉLESTE, LUI MIT DANS SON PASSAGE</a:t>
            </a:r>
          </a:p>
          <a:p>
            <a:r>
              <a:rPr lang="fr-FR"/>
              <a:t>QUELQUE CHOSE À LE FAIRE BRONCHER, POUR L’</a:t>
            </a:r>
          </a:p>
          <a:p>
            <a:r>
              <a:rPr lang="fr-FR"/>
              <a:t>AVERTIR QU’IL SEROIT TEMPS D’AMUSER SON</a:t>
            </a:r>
          </a:p>
          <a:p>
            <a:r>
              <a:rPr lang="fr-FR"/>
              <a:t>PENSEMENT AUX CHOSES QUI ESTOIENT DANS LES </a:t>
            </a:r>
          </a:p>
          <a:p>
            <a:r>
              <a:rPr lang="fr-FR"/>
              <a:t>NUES, QUAND IL AUROIT POURVU À CELLES QUI</a:t>
            </a:r>
          </a:p>
          <a:p>
            <a:r>
              <a:rPr lang="fr-FR"/>
              <a:t>ESTOIENT À SES PIEDS. »</a:t>
            </a: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260350"/>
            <a:ext cx="1968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  <p:bldP spid="5325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615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819400" y="6400800"/>
            <a:ext cx="157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OLIVIERS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629400" y="2286000"/>
            <a:ext cx="22669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SPÉCULATION</a:t>
            </a:r>
          </a:p>
          <a:p>
            <a:endParaRPr lang="fr-FR"/>
          </a:p>
          <a:p>
            <a:r>
              <a:rPr lang="fr-FR"/>
              <a:t>        SUR</a:t>
            </a:r>
          </a:p>
          <a:p>
            <a:endParaRPr lang="fr-FR"/>
          </a:p>
          <a:p>
            <a:r>
              <a:rPr lang="fr-FR"/>
              <a:t>    L’HUILE </a:t>
            </a:r>
          </a:p>
          <a:p>
            <a:endParaRPr lang="fr-FR"/>
          </a:p>
          <a:p>
            <a:r>
              <a:rPr lang="fr-FR"/>
              <a:t>    D’OLIVE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hu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32845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371600" y="5410200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BROYEURS</a:t>
            </a:r>
          </a:p>
        </p:txBody>
      </p:sp>
      <p:pic>
        <p:nvPicPr>
          <p:cNvPr id="45060" name="Picture 6" descr="800px-Olive_Press_in_Pompej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590800"/>
            <a:ext cx="440690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4"/>
          <p:cNvSpPr>
            <a:spLocks noChangeShapeType="1"/>
          </p:cNvSpPr>
          <p:nvPr/>
        </p:nvSpPr>
        <p:spPr bwMode="auto">
          <a:xfrm>
            <a:off x="5105400" y="2133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4191000" y="4038600"/>
            <a:ext cx="1676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Titans</a:t>
            </a:r>
          </a:p>
        </p:txBody>
      </p:sp>
      <p:sp>
        <p:nvSpPr>
          <p:cNvPr id="18436" name="AutoShape 23"/>
          <p:cNvSpPr>
            <a:spLocks/>
          </p:cNvSpPr>
          <p:nvPr/>
        </p:nvSpPr>
        <p:spPr bwMode="auto">
          <a:xfrm flipV="1">
            <a:off x="-4114800" y="4038600"/>
            <a:ext cx="3581400" cy="1447800"/>
          </a:xfrm>
          <a:prstGeom prst="rightBrace">
            <a:avLst>
              <a:gd name="adj1" fmla="val 8333"/>
              <a:gd name="adj2" fmla="val 5295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  <p:pic>
        <p:nvPicPr>
          <p:cNvPr id="18437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4419600"/>
            <a:ext cx="278606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36"/>
          <p:cNvSpPr>
            <a:spLocks noChangeArrowheads="1"/>
          </p:cNvSpPr>
          <p:nvPr/>
        </p:nvSpPr>
        <p:spPr bwMode="auto">
          <a:xfrm>
            <a:off x="2743200" y="2743200"/>
            <a:ext cx="1143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Le ciel</a:t>
            </a:r>
          </a:p>
        </p:txBody>
      </p:sp>
      <p:sp>
        <p:nvSpPr>
          <p:cNvPr id="18439" name="Rectangle 38"/>
          <p:cNvSpPr>
            <a:spLocks noChangeArrowheads="1"/>
          </p:cNvSpPr>
          <p:nvPr/>
        </p:nvSpPr>
        <p:spPr bwMode="auto">
          <a:xfrm>
            <a:off x="6248400" y="2743200"/>
            <a:ext cx="1066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La terre</a:t>
            </a:r>
          </a:p>
        </p:txBody>
      </p:sp>
      <p:sp>
        <p:nvSpPr>
          <p:cNvPr id="18440" name="Rectangle 42"/>
          <p:cNvSpPr>
            <a:spLocks noChangeArrowheads="1"/>
          </p:cNvSpPr>
          <p:nvPr/>
        </p:nvSpPr>
        <p:spPr bwMode="auto">
          <a:xfrm>
            <a:off x="2514600" y="1828800"/>
            <a:ext cx="1524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OURANOS</a:t>
            </a:r>
          </a:p>
        </p:txBody>
      </p:sp>
      <p:sp>
        <p:nvSpPr>
          <p:cNvPr id="18441" name="Rectangle 43"/>
          <p:cNvSpPr>
            <a:spLocks noChangeArrowheads="1"/>
          </p:cNvSpPr>
          <p:nvPr/>
        </p:nvSpPr>
        <p:spPr bwMode="auto">
          <a:xfrm>
            <a:off x="6248400" y="1828800"/>
            <a:ext cx="1066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GAIA</a:t>
            </a:r>
          </a:p>
        </p:txBody>
      </p:sp>
      <p:sp>
        <p:nvSpPr>
          <p:cNvPr id="18442" name="Text Box 4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fr-FR" sz="2400">
                <a:solidFill>
                  <a:schemeClr val="tx1"/>
                </a:solidFill>
              </a:rPr>
              <a:t>Lien de parenté entre Zeus et Prométhée</a:t>
            </a:r>
          </a:p>
        </p:txBody>
      </p:sp>
      <p:sp>
        <p:nvSpPr>
          <p:cNvPr id="18443" name="Line 48"/>
          <p:cNvSpPr>
            <a:spLocks noChangeShapeType="1"/>
          </p:cNvSpPr>
          <p:nvPr/>
        </p:nvSpPr>
        <p:spPr bwMode="auto">
          <a:xfrm>
            <a:off x="4038600" y="2133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4" name="Line 50"/>
          <p:cNvSpPr>
            <a:spLocks noChangeShapeType="1"/>
          </p:cNvSpPr>
          <p:nvPr/>
        </p:nvSpPr>
        <p:spPr bwMode="auto">
          <a:xfrm>
            <a:off x="5105400" y="2133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5" name="Text Box 51"/>
          <p:cNvSpPr txBox="1">
            <a:spLocks noChangeArrowheads="1"/>
          </p:cNvSpPr>
          <p:nvPr/>
        </p:nvSpPr>
        <p:spPr bwMode="auto">
          <a:xfrm>
            <a:off x="7239000" y="6248400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GAIA</a:t>
            </a:r>
          </a:p>
        </p:txBody>
      </p:sp>
      <p:pic>
        <p:nvPicPr>
          <p:cNvPr id="18446" name="Image 13" descr="ourano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88" y="3581400"/>
            <a:ext cx="3160712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RESSOIRS à olive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1185863"/>
            <a:ext cx="836453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PRESSOIRS à olive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85863"/>
            <a:ext cx="8610600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514600" y="381000"/>
            <a:ext cx="437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PRESSOIR À HUILE D’OLIVES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 descr="olives fig noi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388778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1027"/>
          <p:cNvSpPr txBox="1">
            <a:spLocks noChangeArrowheads="1"/>
          </p:cNvSpPr>
          <p:nvPr/>
        </p:nvSpPr>
        <p:spPr bwMode="auto">
          <a:xfrm>
            <a:off x="5241925" y="898525"/>
            <a:ext cx="32908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 RÉCOLTE </a:t>
            </a:r>
          </a:p>
          <a:p>
            <a:r>
              <a:rPr lang="fr-FR"/>
              <a:t>D’OLIVES FUT</a:t>
            </a:r>
          </a:p>
          <a:p>
            <a:r>
              <a:rPr lang="fr-FR"/>
              <a:t>ABONDANTE </a:t>
            </a:r>
          </a:p>
          <a:p>
            <a:r>
              <a:rPr lang="fr-FR"/>
              <a:t>ET THALÈS</a:t>
            </a:r>
          </a:p>
          <a:p>
            <a:r>
              <a:rPr lang="fr-FR"/>
              <a:t>PUT TOUCHER</a:t>
            </a:r>
          </a:p>
          <a:p>
            <a:r>
              <a:rPr lang="fr-FR"/>
              <a:t>LES BÉNÉFICES</a:t>
            </a:r>
          </a:p>
          <a:p>
            <a:r>
              <a:rPr lang="fr-FR"/>
              <a:t>DE SA SPÉCULATION.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50925" y="974725"/>
            <a:ext cx="469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ANAXIMÈNE (v.585-v.525 av.J.C.)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219200" y="3886200"/>
            <a:ext cx="5981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Notre âme, parce qu’elle est de l’air, </a:t>
            </a:r>
          </a:p>
          <a:p>
            <a:r>
              <a:rPr lang="fr-FR"/>
              <a:t>est en chacun d’entre nous un principe d’union;</a:t>
            </a:r>
          </a:p>
          <a:p>
            <a:r>
              <a:rPr lang="fr-FR"/>
              <a:t>de même, le souffle ou l’air contient le monde</a:t>
            </a:r>
          </a:p>
          <a:p>
            <a:r>
              <a:rPr lang="fr-FR"/>
              <a:t>dans son ensemble. »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279525" y="1660525"/>
            <a:ext cx="197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École de Milet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295400" y="25908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AIR</a:t>
            </a:r>
            <a:endParaRPr lang="fr-FR"/>
          </a:p>
        </p:txBody>
      </p:sp>
      <p:pic>
        <p:nvPicPr>
          <p:cNvPr id="48134" name="Picture 6" descr="trier_anaxime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768350"/>
            <a:ext cx="2667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286000" y="457200"/>
            <a:ext cx="440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L’ÉCOLE PYTHAGORICIENNE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81000" y="2743200"/>
            <a:ext cx="39782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FONDÉE PAR PYTHAGORE</a:t>
            </a:r>
          </a:p>
          <a:p>
            <a:r>
              <a:rPr lang="fr-FR"/>
              <a:t> DE SAMOS, </a:t>
            </a:r>
          </a:p>
          <a:p>
            <a:r>
              <a:rPr lang="fr-FR"/>
              <a:t>À CROTONE, </a:t>
            </a:r>
          </a:p>
          <a:p>
            <a:r>
              <a:rPr lang="fr-FR"/>
              <a:t>EN GRANDE GRÈCE</a:t>
            </a:r>
          </a:p>
          <a:p>
            <a:r>
              <a:rPr lang="fr-FR"/>
              <a:t> (ITALIE DU SUD),</a:t>
            </a:r>
          </a:p>
          <a:p>
            <a:r>
              <a:rPr lang="fr-FR"/>
              <a:t> AU VI</a:t>
            </a:r>
            <a:r>
              <a:rPr lang="fr-FR" baseline="30000"/>
              <a:t>e</a:t>
            </a:r>
            <a:r>
              <a:rPr lang="fr-FR"/>
              <a:t> S.</a:t>
            </a:r>
          </a:p>
          <a:p>
            <a:endParaRPr lang="fr-FR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76400"/>
            <a:ext cx="3914775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1" descr="480px-Map_Province_of_Crotone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39116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Image 3" descr="Crotone.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81000"/>
            <a:ext cx="4414838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04" name="Connecteur droit avec flèche 5"/>
          <p:cNvCxnSpPr>
            <a:cxnSpLocks noChangeShapeType="1"/>
          </p:cNvCxnSpPr>
          <p:nvPr/>
        </p:nvCxnSpPr>
        <p:spPr bwMode="auto">
          <a:xfrm rot="5400000" flipH="1" flipV="1">
            <a:off x="5448300" y="3314700"/>
            <a:ext cx="2590800" cy="685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ZoneTexte 6"/>
          <p:cNvSpPr txBox="1"/>
          <p:nvPr/>
        </p:nvSpPr>
        <p:spPr>
          <a:xfrm>
            <a:off x="5562600" y="5029200"/>
            <a:ext cx="16335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n-lt"/>
              </a:rPr>
              <a:t>CROTONE</a:t>
            </a:r>
          </a:p>
        </p:txBody>
      </p:sp>
      <p:cxnSp>
        <p:nvCxnSpPr>
          <p:cNvPr id="51206" name="Connecteur droit avec flèche 8"/>
          <p:cNvCxnSpPr>
            <a:cxnSpLocks noChangeShapeType="1"/>
          </p:cNvCxnSpPr>
          <p:nvPr/>
        </p:nvCxnSpPr>
        <p:spPr bwMode="auto">
          <a:xfrm rot="10800000">
            <a:off x="3581400" y="5029200"/>
            <a:ext cx="1828800" cy="228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914400" y="1828800"/>
            <a:ext cx="76612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THÉORÈME DE PYTHAGORE:</a:t>
            </a:r>
          </a:p>
          <a:p>
            <a:endParaRPr lang="fr-FR"/>
          </a:p>
          <a:p>
            <a:r>
              <a:rPr lang="fr-FR"/>
              <a:t>DANS UN TRIANGLE RECTANGLE, LA SOMME</a:t>
            </a:r>
          </a:p>
          <a:p>
            <a:r>
              <a:rPr lang="fr-FR"/>
              <a:t>DES CARRÉS DES CÔTÉS DE L’ANGLE DROIT</a:t>
            </a:r>
          </a:p>
          <a:p>
            <a:r>
              <a:rPr lang="fr-FR"/>
              <a:t>EST ÉGALE AU CARRÉ DE L’HYPOTHÉNUSE.</a:t>
            </a:r>
          </a:p>
          <a:p>
            <a:endParaRPr lang="fr-FR"/>
          </a:p>
          <a:p>
            <a:r>
              <a:rPr lang="fr-FR"/>
              <a:t>PYTHAGORE OFFRIT AUX MUSES UNE HÉCATOMBE</a:t>
            </a:r>
          </a:p>
          <a:p>
            <a:r>
              <a:rPr lang="fr-FR"/>
              <a:t>POUR LES REMERCIER DE CETTE DÉCOUVERTE.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TABLE DE PYTHAGORE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127125" y="517525"/>
            <a:ext cx="594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CONTRIBUTION AUX MATHÉMATIQUES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82105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IMPORTANCE DES NOMBRES:</a:t>
            </a:r>
          </a:p>
          <a:p>
            <a:r>
              <a:rPr lang="fr-FR"/>
              <a:t>LE NOMBRE EST UNE HARMONIE D’OPPOSÉS</a:t>
            </a:r>
          </a:p>
          <a:p>
            <a:r>
              <a:rPr lang="fr-FR"/>
              <a:t>MAIS LES CHOSES SONT UNE HARMONIE DE NOMBRES.</a:t>
            </a:r>
          </a:p>
          <a:p>
            <a:endParaRPr lang="fr-FR"/>
          </a:p>
          <a:p>
            <a:r>
              <a:rPr lang="fr-FR"/>
              <a:t>IMPORTANCE DE LA GÉOMÉTRIE:</a:t>
            </a:r>
          </a:p>
          <a:p>
            <a:r>
              <a:rPr lang="fr-FR"/>
              <a:t>ATTRIBUENT UNE FORME GÉOMÉTRIQUE</a:t>
            </a:r>
          </a:p>
          <a:p>
            <a:r>
              <a:rPr lang="fr-FR"/>
              <a:t> AUX ÉLÉMENTS.</a:t>
            </a:r>
          </a:p>
          <a:p>
            <a:endParaRPr lang="fr-FR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38200" y="373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524000" y="4343400"/>
            <a:ext cx="578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UTILISATION DU TERME MOLÉCULE</a:t>
            </a:r>
            <a:endParaRPr lang="fr-FR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93725" y="3336925"/>
            <a:ext cx="788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Tétraèdre = feu ; octaèdre = air ;  icosaèdre = eau ; cube = terre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276600" y="5029200"/>
            <a:ext cx="24685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Lumière / ténèbres</a:t>
            </a:r>
          </a:p>
          <a:p>
            <a:r>
              <a:rPr lang="fr-FR"/>
              <a:t>Froid / chaud</a:t>
            </a:r>
          </a:p>
          <a:p>
            <a:r>
              <a:rPr lang="fr-FR"/>
              <a:t>Sec / humide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127125" y="1050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127125" y="1355725"/>
            <a:ext cx="605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HÉRACLITE D’EPHÈSE (v.576-v.480 av.J.C.)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371600" y="2438400"/>
            <a:ext cx="269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ÉCOLE IONIENNE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355725" y="3489325"/>
            <a:ext cx="334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PHILOSOPHE OBSCUR</a:t>
            </a:r>
          </a:p>
        </p:txBody>
      </p:sp>
      <p:pic>
        <p:nvPicPr>
          <p:cNvPr id="54278" name="Picture 7" descr="image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667000"/>
            <a:ext cx="20161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6200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003925" y="6080125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ÉPHÈSE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6629400" y="2590800"/>
            <a:ext cx="533400" cy="3429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429000"/>
            <a:ext cx="2959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609600" y="3276600"/>
            <a:ext cx="43068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Ce monde-ci …</a:t>
            </a:r>
          </a:p>
          <a:p>
            <a:r>
              <a:rPr lang="fr-FR"/>
              <a:t>a toujours été, il est et il sera</a:t>
            </a:r>
          </a:p>
          <a:p>
            <a:r>
              <a:rPr lang="fr-FR"/>
              <a:t>un feu toujours vivant, s’allumant</a:t>
            </a:r>
          </a:p>
          <a:p>
            <a:r>
              <a:rPr lang="fr-FR"/>
              <a:t>et s’éteignant avec mesure. »</a:t>
            </a: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685800" y="990600"/>
            <a:ext cx="7118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ATTRACTION /RÉPULSION, UNION / OPPOSITION</a:t>
            </a:r>
          </a:p>
          <a:p>
            <a:r>
              <a:rPr lang="fr-FR"/>
              <a:t>ALTERNÉE DES CONTRAIRES</a:t>
            </a:r>
          </a:p>
        </p:txBody>
      </p:sp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685800" y="2133600"/>
            <a:ext cx="8008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</a:t>
            </a:r>
            <a:r>
              <a:rPr lang="fr-FR" b="1"/>
              <a:t>DE TOUTES CHOSES, IL Y A ÉCHANGE CONTRE LE</a:t>
            </a:r>
          </a:p>
          <a:p>
            <a:r>
              <a:rPr lang="fr-FR" b="1"/>
              <a:t>FEU, ET, DU FEU CONTRE TOUTES CHOSES</a:t>
            </a:r>
            <a:r>
              <a:rPr lang="fr-FR"/>
              <a:t> »</a:t>
            </a:r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593725" y="5165725"/>
            <a:ext cx="45847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Éternel et toujours changeant, le feu</a:t>
            </a:r>
          </a:p>
          <a:p>
            <a:r>
              <a:rPr lang="fr-FR"/>
              <a:t>tire son aliment des parties subtiles</a:t>
            </a:r>
          </a:p>
          <a:p>
            <a:r>
              <a:rPr lang="fr-FR"/>
              <a:t>de l’air.</a:t>
            </a:r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791200" y="5791200"/>
            <a:ext cx="269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Feu ou principe igné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279525" y="1431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143000" y="1447800"/>
            <a:ext cx="1143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Cronos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715000" y="1524000"/>
            <a:ext cx="1066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Japet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1676400" y="2286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19200" y="3276600"/>
            <a:ext cx="990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Zeus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6324600" y="228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5410200" y="2971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5410200" y="2971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7239000" y="2971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572000" y="3505200"/>
            <a:ext cx="1600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Prométhée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705600" y="3505200"/>
            <a:ext cx="990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Atlas</a:t>
            </a: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419600"/>
            <a:ext cx="107315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495800"/>
            <a:ext cx="9969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95400"/>
            <a:ext cx="8858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14400" y="4191000"/>
            <a:ext cx="1460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3886200" y="228600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Titans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 autoUpdateAnimBg="0"/>
      <p:bldP spid="3083" grpId="0" animBg="1" autoUpdateAnimBg="0"/>
      <p:bldP spid="3085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mpedo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828800"/>
            <a:ext cx="469265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362200" y="762000"/>
            <a:ext cx="487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EMPÉDOCLE d’AGRIGENTE (V</a:t>
            </a:r>
            <a:r>
              <a:rPr lang="fr-FR" baseline="30000"/>
              <a:t>e</a:t>
            </a:r>
            <a:r>
              <a:rPr lang="fr-FR"/>
              <a:t>s.)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85800"/>
            <a:ext cx="685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584325" y="5775325"/>
            <a:ext cx="192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AGRIGENTE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 flipV="1">
            <a:off x="2438400" y="3962400"/>
            <a:ext cx="2286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  <p:bldP spid="389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31099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EMPÉDOCLE</a:t>
            </a:r>
          </a:p>
          <a:p>
            <a:r>
              <a:rPr lang="fr-FR"/>
              <a:t> </a:t>
            </a:r>
          </a:p>
          <a:p>
            <a:r>
              <a:rPr lang="fr-FR"/>
              <a:t>D’AGRIGENTE (V</a:t>
            </a:r>
            <a:r>
              <a:rPr lang="fr-FR" baseline="30000"/>
              <a:t>e</a:t>
            </a:r>
            <a:r>
              <a:rPr lang="fr-FR"/>
              <a:t> s.)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990600" y="2057400"/>
            <a:ext cx="240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/>
              <a:t>SUR LA NATURE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09600" y="3276600"/>
            <a:ext cx="33432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THÉORIE DES </a:t>
            </a:r>
          </a:p>
          <a:p>
            <a:endParaRPr lang="fr-FR" b="1"/>
          </a:p>
          <a:p>
            <a:r>
              <a:rPr lang="fr-FR" b="1"/>
              <a:t>QUATRE ÉLÉMENTS</a:t>
            </a:r>
            <a:r>
              <a:rPr lang="fr-FR"/>
              <a:t>: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09600" y="4953000"/>
            <a:ext cx="333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FEU, AIR, EAU, TERRE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143000" y="3886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990600" y="5257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9400" name="Picture 9" descr="388px-Empedok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163" y="228600"/>
            <a:ext cx="41449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ChangeArrowheads="1"/>
          </p:cNvSpPr>
          <p:nvPr/>
        </p:nvSpPr>
        <p:spPr bwMode="auto">
          <a:xfrm>
            <a:off x="1066800" y="990600"/>
            <a:ext cx="67643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/>
              <a:t>DEUX FORCES COSMIQUES OPPOSÉES :</a:t>
            </a:r>
          </a:p>
          <a:p>
            <a:r>
              <a:rPr lang="fr-FR" sz="2800"/>
              <a:t>L’AMOUR QUI UNIT </a:t>
            </a:r>
          </a:p>
          <a:p>
            <a:r>
              <a:rPr lang="fr-FR" sz="2800"/>
              <a:t>ET LA HAINE QUI DIVISE.</a:t>
            </a:r>
            <a:endParaRPr lang="fr-FR"/>
          </a:p>
        </p:txBody>
      </p:sp>
      <p:sp>
        <p:nvSpPr>
          <p:cNvPr id="60419" name="Rectangle 1027"/>
          <p:cNvSpPr>
            <a:spLocks noChangeArrowheads="1"/>
          </p:cNvSpPr>
          <p:nvPr/>
        </p:nvSpPr>
        <p:spPr bwMode="auto">
          <a:xfrm>
            <a:off x="1219200" y="3276600"/>
            <a:ext cx="66040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/>
              <a:t>C’EST À PARTIR DE L’UNION </a:t>
            </a:r>
          </a:p>
          <a:p>
            <a:r>
              <a:rPr lang="fr-FR" sz="2800"/>
              <a:t>ET DE LA DISSOCIATION</a:t>
            </a:r>
          </a:p>
          <a:p>
            <a:r>
              <a:rPr lang="fr-FR" sz="2800"/>
              <a:t>DES QUATRE ÉLÉMENTS </a:t>
            </a:r>
          </a:p>
          <a:p>
            <a:r>
              <a:rPr lang="fr-FR" sz="2800"/>
              <a:t>QUE SE FORMENT ET SE DÉTRUISENT </a:t>
            </a:r>
          </a:p>
          <a:p>
            <a:r>
              <a:rPr lang="fr-FR" sz="2800"/>
              <a:t>LES ÊTRES ET LES CHOSES.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038600" y="6172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ETNA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2097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L’ATOMISME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828800" y="838200"/>
            <a:ext cx="557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LEUCIPPE ET DÉMOCRITE (Ve s. av.JC)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6688" y="1447800"/>
            <a:ext cx="288131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562600" y="5105400"/>
            <a:ext cx="2393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Démocrite</a:t>
            </a:r>
          </a:p>
          <a:p>
            <a:r>
              <a:rPr lang="fr-FR"/>
              <a:t>(v.460-370 av.JC)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971800" y="6172200"/>
            <a:ext cx="318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ABDÈRE EN THRACE</a:t>
            </a:r>
          </a:p>
        </p:txBody>
      </p:sp>
      <p:pic>
        <p:nvPicPr>
          <p:cNvPr id="62471" name="Picture 8" descr="leucip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447800"/>
            <a:ext cx="33210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1752600" y="5105400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Leucippe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495800" y="6248400"/>
            <a:ext cx="1219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ABDÈRE</a:t>
            </a: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531813"/>
            <a:ext cx="8024813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105400" y="762000"/>
            <a:ext cx="76200" cy="548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 autoUpdateAnimBg="0"/>
      <p:bldP spid="348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14400" y="1143000"/>
            <a:ext cx="7620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b="1"/>
              <a:t>ATOME = PARTICULE INSÉCABLE</a:t>
            </a:r>
            <a:r>
              <a:rPr lang="fr-FR"/>
              <a:t>, </a:t>
            </a:r>
          </a:p>
          <a:p>
            <a:r>
              <a:rPr lang="fr-FR"/>
              <a:t>RÉSULTAT ULTIME DE LA DIVISION DES ÉLÉMENTS</a:t>
            </a:r>
          </a:p>
          <a:p>
            <a:r>
              <a:rPr lang="fr-FR"/>
              <a:t>QUI NE SONT QUE DES CORPS COMPOSÉS.</a:t>
            </a:r>
          </a:p>
          <a:p>
            <a:endParaRPr lang="fr-FR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62000" y="3505200"/>
            <a:ext cx="7820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L’UNIVERS EST CONSTITUÉ D’ATOMES</a:t>
            </a:r>
          </a:p>
          <a:p>
            <a:r>
              <a:rPr lang="fr-FR"/>
              <a:t> QUI SE HEURTENT, S’AGRÈGENT ET SE DISSIOCIENT</a:t>
            </a:r>
          </a:p>
          <a:p>
            <a:r>
              <a:rPr lang="fr-FR"/>
              <a:t>AU SEIN D’UN ESPACE VIDE.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66800" y="2743200"/>
            <a:ext cx="1970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>
                <a:latin typeface="Symbol" charset="2"/>
              </a:rPr>
              <a:t>a  temnein</a:t>
            </a:r>
            <a:endParaRPr lang="fr-FR">
              <a:latin typeface="Symbol" charset="2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974725" y="5394325"/>
            <a:ext cx="787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SENSATIONS = COURANTS D’ATOMES (SIMULACRES)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  <p:bldP spid="16388" grpId="0" build="p" autoUpdateAnimBg="0"/>
      <p:bldP spid="1638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5898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000"/>
              <a:t>[Démocrite] mangeait du concombre; et comme </a:t>
            </a:r>
          </a:p>
          <a:p>
            <a:r>
              <a:rPr lang="fr-FR" sz="3000"/>
              <a:t>il y trouvait un go</a:t>
            </a:r>
            <a:r>
              <a:rPr lang="fr-FR" altLang="ja-JP" sz="3000">
                <a:ea typeface="ＭＳ Ｐゴシック" charset="-128"/>
                <a:cs typeface="ＭＳ Ｐゴシック" charset="-128"/>
              </a:rPr>
              <a:t>ût de miel, il demanda à la </a:t>
            </a:r>
          </a:p>
          <a:p>
            <a:r>
              <a:rPr lang="fr-FR" altLang="ja-JP" sz="3000">
                <a:ea typeface="ＭＳ Ｐゴシック" charset="-128"/>
                <a:cs typeface="ＭＳ Ｐゴシック" charset="-128"/>
              </a:rPr>
              <a:t>servante où elle l’avait acheté.</a:t>
            </a:r>
          </a:p>
          <a:p>
            <a:endParaRPr lang="fr-FR" altLang="ja-JP" sz="3000">
              <a:ea typeface="ＭＳ Ｐゴシック" charset="-128"/>
              <a:cs typeface="ＭＳ Ｐゴシック" charset="-128"/>
            </a:endParaRPr>
          </a:p>
          <a:p>
            <a:endParaRPr lang="fr-FR" altLang="ja-JP" sz="3000">
              <a:ea typeface="ＭＳ Ｐゴシック" charset="-128"/>
              <a:cs typeface="ＭＳ Ｐゴシック" charset="-128"/>
            </a:endParaRPr>
          </a:p>
          <a:p>
            <a:endParaRPr lang="fr-FR" altLang="ja-JP" sz="3000">
              <a:ea typeface="ＭＳ Ｐゴシック" charset="-128"/>
              <a:cs typeface="ＭＳ Ｐゴシック" charset="-128"/>
            </a:endParaRPr>
          </a:p>
          <a:p>
            <a:endParaRPr lang="fr-FR" altLang="ja-JP" sz="3000">
              <a:ea typeface="ＭＳ Ｐゴシック" charset="-128"/>
              <a:cs typeface="ＭＳ Ｐゴシック" charset="-128"/>
            </a:endParaRPr>
          </a:p>
          <a:p>
            <a:endParaRPr lang="fr-FR" altLang="ja-JP" sz="3000">
              <a:ea typeface="ＭＳ Ｐゴシック" charset="-128"/>
              <a:cs typeface="ＭＳ Ｐゴシック" charset="-128"/>
            </a:endParaRPr>
          </a:p>
          <a:p>
            <a:endParaRPr lang="fr-FR" altLang="ja-JP" sz="3000">
              <a:ea typeface="ＭＳ Ｐゴシック" charset="-128"/>
              <a:cs typeface="ＭＳ Ｐゴシック" charset="-128"/>
            </a:endParaRPr>
          </a:p>
          <a:p>
            <a:r>
              <a:rPr lang="fr-FR" altLang="ja-JP" sz="3000">
                <a:ea typeface="ＭＳ Ｐゴシック" charset="-128"/>
                <a:cs typeface="ＭＳ Ｐゴシック" charset="-128"/>
              </a:rPr>
              <a:t>Elle lui indiqua un jardin. Démocrite, se levant</a:t>
            </a:r>
          </a:p>
          <a:p>
            <a:r>
              <a:rPr lang="fr-FR" altLang="ja-JP" sz="3000">
                <a:ea typeface="ＭＳ Ｐゴシック" charset="-128"/>
                <a:cs typeface="ＭＳ Ｐゴシック" charset="-128"/>
              </a:rPr>
              <a:t>aussitôt, voulut qu’elle l’y conduisit et qu’elle</a:t>
            </a:r>
          </a:p>
          <a:p>
            <a:r>
              <a:rPr lang="fr-FR" altLang="ja-JP" sz="3000">
                <a:ea typeface="ＭＳ Ｐゴシック" charset="-128"/>
                <a:cs typeface="ＭＳ Ｐゴシック" charset="-128"/>
              </a:rPr>
              <a:t>lui désignât l’endroit.</a:t>
            </a:r>
          </a:p>
          <a:p>
            <a:endParaRPr lang="fr-FR"/>
          </a:p>
        </p:txBody>
      </p:sp>
      <p:pic>
        <p:nvPicPr>
          <p:cNvPr id="65539" name="Picture 3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2098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79438"/>
            <a:ext cx="6807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000"/>
              <a:t>La femme était tout étonnée, et lui</a:t>
            </a:r>
          </a:p>
          <a:p>
            <a:r>
              <a:rPr lang="fr-FR" sz="3000"/>
              <a:t>demanda ce qu’il prétendait faire.</a:t>
            </a:r>
          </a:p>
          <a:p>
            <a:endParaRPr lang="fr-FR" sz="3000"/>
          </a:p>
          <a:p>
            <a:r>
              <a:rPr lang="fr-FR" sz="3000"/>
              <a:t>« Il faut, dit-il, que je trouve la cause de</a:t>
            </a:r>
          </a:p>
          <a:p>
            <a:r>
              <a:rPr lang="fr-FR" sz="3000"/>
              <a:t>cette douceur; or je la trouverai quand</a:t>
            </a:r>
          </a:p>
          <a:p>
            <a:r>
              <a:rPr lang="fr-FR" sz="3000"/>
              <a:t>j’aurai vu et considéré l’endroit. »</a:t>
            </a:r>
          </a:p>
          <a:p>
            <a:endParaRPr lang="fr-FR" sz="3000"/>
          </a:p>
          <a:p>
            <a:r>
              <a:rPr lang="fr-FR" sz="3000"/>
              <a:t>En ce cas, remettez-vous à table, lui dit</a:t>
            </a:r>
          </a:p>
          <a:p>
            <a:r>
              <a:rPr lang="fr-FR" sz="3000"/>
              <a:t>en riant la servante:c’est moi qui, sans faire</a:t>
            </a:r>
          </a:p>
          <a:p>
            <a:r>
              <a:rPr lang="fr-FR" sz="3000"/>
              <a:t>attention, ai placé ce concombre dans un</a:t>
            </a:r>
          </a:p>
          <a:p>
            <a:r>
              <a:rPr lang="fr-FR" sz="3000"/>
              <a:t>vase où il y avait eu du miel. »</a:t>
            </a:r>
          </a:p>
        </p:txBody>
      </p:sp>
      <p:pic>
        <p:nvPicPr>
          <p:cNvPr id="66563" name="Picture 3" descr="sante_miel_ruche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4495800"/>
            <a:ext cx="1266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2133600" y="2209800"/>
            <a:ext cx="47561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000"/>
              <a:t>PROMÉTHÉE S’INSTITUA </a:t>
            </a:r>
          </a:p>
          <a:p>
            <a:endParaRPr lang="fr-FR" sz="3000"/>
          </a:p>
          <a:p>
            <a:r>
              <a:rPr lang="fr-FR" sz="3000"/>
              <a:t>       LE PROTECTEUR </a:t>
            </a:r>
          </a:p>
          <a:p>
            <a:endParaRPr lang="fr-FR" sz="3000"/>
          </a:p>
          <a:p>
            <a:r>
              <a:rPr lang="fr-FR" sz="3000"/>
              <a:t>         DES HOMMES</a:t>
            </a:r>
            <a:endParaRPr lang="fr-F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6739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000"/>
              <a:t>« Tu as piqué ma curiosité, reprit Démocrite,</a:t>
            </a:r>
          </a:p>
          <a:p>
            <a:r>
              <a:rPr lang="fr-FR" sz="3000"/>
              <a:t>que cette réponse déconcerta un moment. </a:t>
            </a:r>
          </a:p>
          <a:p>
            <a:r>
              <a:rPr lang="fr-FR" sz="3000"/>
              <a:t>Je n’en veux pas moins poursuivre mon idée;</a:t>
            </a:r>
          </a:p>
          <a:p>
            <a:r>
              <a:rPr lang="fr-FR" sz="3000"/>
              <a:t>et je chercherai la cause, comme si cette </a:t>
            </a:r>
          </a:p>
          <a:p>
            <a:r>
              <a:rPr lang="fr-FR" sz="3000"/>
              <a:t>douceur était naturelle et propre au concombre. »</a:t>
            </a:r>
            <a:endParaRPr lang="fr-FR" sz="340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733800" y="3276600"/>
            <a:ext cx="3552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Plutarque, Œuvres morales,</a:t>
            </a:r>
          </a:p>
          <a:p>
            <a:r>
              <a:rPr lang="fr-FR"/>
              <a:t>Propos de table, livre I.</a:t>
            </a:r>
          </a:p>
        </p:txBody>
      </p:sp>
      <p:pic>
        <p:nvPicPr>
          <p:cNvPr id="67588" name="Picture 5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572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7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495800"/>
            <a:ext cx="12398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5227638" y="5507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7591" name="Picture 9" descr="sante_miel_ruche_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1213" y="4419600"/>
            <a:ext cx="1216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46125" y="746125"/>
            <a:ext cx="7473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ANAXAGORE DE CLAZOMÈNES (v.500-v.428 Av.J.C.)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375606"/>
            <a:ext cx="3168352" cy="293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17525" y="1736725"/>
            <a:ext cx="2630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Premier </a:t>
            </a:r>
          </a:p>
          <a:p>
            <a:endParaRPr lang="fr-FR"/>
          </a:p>
          <a:p>
            <a:r>
              <a:rPr lang="fr-FR"/>
              <a:t>philosophe athénien</a:t>
            </a: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746125" y="4175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F46B4D9F-4BBF-6A41-835F-E97AB59D0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875" y="1916831"/>
            <a:ext cx="4804589" cy="4393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5438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003925" y="6080125"/>
            <a:ext cx="223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CLAZOMÈNES</a:t>
            </a: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H="1" flipV="1">
            <a:off x="6705600" y="2209800"/>
            <a:ext cx="533400" cy="3810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  <p:bldP spid="3789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914400"/>
            <a:ext cx="3887788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04800" y="990600"/>
            <a:ext cx="38989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Il vécut dans l’entourage</a:t>
            </a:r>
          </a:p>
          <a:p>
            <a:r>
              <a:rPr lang="fr-FR"/>
              <a:t>de Périclès</a:t>
            </a:r>
          </a:p>
          <a:p>
            <a:endParaRPr lang="fr-FR"/>
          </a:p>
          <a:p>
            <a:r>
              <a:rPr lang="fr-FR"/>
              <a:t>Après sa mort</a:t>
            </a:r>
          </a:p>
          <a:p>
            <a:r>
              <a:rPr lang="fr-FR"/>
              <a:t>Il dut se réfugier à Lampsaque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876800" y="6019800"/>
            <a:ext cx="398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PÉRICLÈS (495-429 Av J.-C.)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14400" y="3429000"/>
            <a:ext cx="66754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Il y a du plus petit sans fin</a:t>
            </a:r>
          </a:p>
          <a:p>
            <a:r>
              <a:rPr lang="fr-FR"/>
              <a:t>Attendu qu’il est impossible que l’être cesse d’être. »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8200" y="4648200"/>
            <a:ext cx="599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particules d’Anaxagore flottent dans l’AIR.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62000" y="5405438"/>
            <a:ext cx="7542213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C’EST L’ESPRIT,  </a:t>
            </a:r>
            <a:r>
              <a:rPr lang="fr-FR">
                <a:latin typeface="Symbol" charset="2"/>
              </a:rPr>
              <a:t> </a:t>
            </a:r>
            <a:r>
              <a:rPr lang="fr-FR" sz="3200">
                <a:latin typeface="Symbol" charset="2"/>
              </a:rPr>
              <a:t>nou</a:t>
            </a:r>
            <a:r>
              <a:rPr lang="fr-FR" sz="3200">
                <a:latin typeface="Symbol" charset="2"/>
                <a:sym typeface="Symbol" charset="2"/>
              </a:rPr>
              <a:t></a:t>
            </a:r>
            <a:r>
              <a:rPr lang="fr-FR">
                <a:latin typeface="Symbol" charset="2"/>
                <a:sym typeface="Symbol" charset="2"/>
              </a:rPr>
              <a:t>, </a:t>
            </a:r>
            <a:r>
              <a:rPr lang="fr-FR">
                <a:sym typeface="Symbol" charset="2"/>
              </a:rPr>
              <a:t> QUI ORDONNE LE MONDE</a:t>
            </a:r>
          </a:p>
          <a:p>
            <a:endParaRPr lang="fr-FR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85800" y="1219200"/>
            <a:ext cx="7397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RIEN NE NAÎT, RIEN NE MEURT,</a:t>
            </a:r>
          </a:p>
          <a:p>
            <a:r>
              <a:rPr lang="fr-FR"/>
              <a:t>MAIS DES CHOSES DÉJÀ EXISTANTES</a:t>
            </a:r>
          </a:p>
          <a:p>
            <a:r>
              <a:rPr lang="fr-FR"/>
              <a:t>SE COMBINENT PUIS SE SÉPARENT À NOUVEAU. »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898525" y="60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124200" y="38100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Sur la Nature »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838200" y="2819400"/>
            <a:ext cx="562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PARTICULES DIVISIBLES À L’INFINI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 autoUpdateAnimBg="0"/>
      <p:bldP spid="19459" grpId="0" build="p" autoUpdateAnimBg="0"/>
      <p:bldP spid="1946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40703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ANAXAGORE ESTIME QUE </a:t>
            </a:r>
          </a:p>
          <a:p>
            <a:endParaRPr lang="fr-FR"/>
          </a:p>
          <a:p>
            <a:r>
              <a:rPr lang="fr-FR"/>
              <a:t>LES PARTICULES DONT </a:t>
            </a:r>
          </a:p>
          <a:p>
            <a:endParaRPr lang="fr-FR"/>
          </a:p>
          <a:p>
            <a:r>
              <a:rPr lang="fr-FR"/>
              <a:t>SONT CONSTITUÉS </a:t>
            </a:r>
          </a:p>
          <a:p>
            <a:endParaRPr lang="fr-FR"/>
          </a:p>
          <a:p>
            <a:r>
              <a:rPr lang="fr-FR"/>
              <a:t>LES ALIMENTS DOIVENT </a:t>
            </a:r>
          </a:p>
          <a:p>
            <a:endParaRPr lang="fr-FR"/>
          </a:p>
          <a:p>
            <a:r>
              <a:rPr lang="fr-FR"/>
              <a:t>ÊTRE LES MÊMES QUE </a:t>
            </a:r>
          </a:p>
          <a:p>
            <a:endParaRPr lang="fr-FR"/>
          </a:p>
          <a:p>
            <a:r>
              <a:rPr lang="fr-FR"/>
              <a:t>CELLES QUI COMPOSENT </a:t>
            </a:r>
          </a:p>
          <a:p>
            <a:endParaRPr lang="fr-FR"/>
          </a:p>
          <a:p>
            <a:r>
              <a:rPr lang="fr-FR"/>
              <a:t>LES ORGANES </a:t>
            </a:r>
          </a:p>
          <a:p>
            <a:endParaRPr lang="fr-FR"/>
          </a:p>
          <a:p>
            <a:r>
              <a:rPr lang="fr-FR"/>
              <a:t>QU’ILS NOURRISSENT</a:t>
            </a:r>
          </a:p>
        </p:txBody>
      </p:sp>
      <p:pic>
        <p:nvPicPr>
          <p:cNvPr id="72707" name="Picture 4" descr="Anaxagoras_Lebiedzki_Rah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81000"/>
            <a:ext cx="4289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65125" y="898525"/>
            <a:ext cx="406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PLATON (v.427-348/7 av.J.C.)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838200"/>
            <a:ext cx="34226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41325" y="2041525"/>
            <a:ext cx="346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DISCIPLE DE SOCRATE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819400"/>
            <a:ext cx="2555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203325" y="746125"/>
            <a:ext cx="3130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RÔLE POLITIQUE DE</a:t>
            </a:r>
          </a:p>
          <a:p>
            <a:r>
              <a:rPr lang="fr-FR"/>
              <a:t>PLATON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143000" y="2438400"/>
            <a:ext cx="36972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CONSEILLER DE DENYS </a:t>
            </a:r>
          </a:p>
          <a:p>
            <a:endParaRPr lang="fr-FR"/>
          </a:p>
          <a:p>
            <a:r>
              <a:rPr lang="fr-FR"/>
              <a:t>L’ANCIEN,</a:t>
            </a:r>
          </a:p>
          <a:p>
            <a:endParaRPr lang="fr-FR"/>
          </a:p>
          <a:p>
            <a:r>
              <a:rPr lang="fr-FR"/>
              <a:t>TYRAN DE SYRACUSE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219200" y="5638800"/>
            <a:ext cx="5830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PUIS, À NOUVEAU DE DENYS LE JEUNE</a:t>
            </a:r>
          </a:p>
        </p:txBody>
      </p:sp>
      <p:pic>
        <p:nvPicPr>
          <p:cNvPr id="75781" name="Picture 5" descr="PLATON LOUV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81000"/>
            <a:ext cx="286861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2209800" y="6248400"/>
            <a:ext cx="5049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L’ACADÉMIE DE PLATON Gymnase</a:t>
            </a:r>
          </a:p>
        </p:txBody>
      </p:sp>
      <p:pic>
        <p:nvPicPr>
          <p:cNvPr id="76803" name="Image 3" descr="Academie-Plat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52400"/>
            <a:ext cx="6035675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09600" y="1828800"/>
            <a:ext cx="80406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UN DÉMIURGE A CRÉÉ LE MONDE À PARTIR DES </a:t>
            </a:r>
          </a:p>
          <a:p>
            <a:r>
              <a:rPr lang="fr-FR"/>
              <a:t>QUATRE ÉLÉMENTS</a:t>
            </a:r>
          </a:p>
          <a:p>
            <a:endParaRPr lang="fr-FR"/>
          </a:p>
          <a:p>
            <a:r>
              <a:rPr lang="fr-FR"/>
              <a:t>ON DISTINGUE 4 ORDRES:</a:t>
            </a:r>
          </a:p>
          <a:p>
            <a:endParaRPr lang="fr-FR"/>
          </a:p>
          <a:p>
            <a:r>
              <a:rPr lang="fr-FR"/>
              <a:t>L’ORDRE CÉLESTE DES DIEUX, COMPOSÉ DE FEU</a:t>
            </a:r>
          </a:p>
          <a:p>
            <a:r>
              <a:rPr lang="fr-FR"/>
              <a:t>LES ANIMAUX AILÉS QUI VIVENT DANS L’AIR</a:t>
            </a:r>
          </a:p>
          <a:p>
            <a:r>
              <a:rPr lang="fr-FR"/>
              <a:t>LES ANIMAUX AQUATIQUES QUI VIVENT DANS L’EAU</a:t>
            </a:r>
          </a:p>
          <a:p>
            <a:r>
              <a:rPr lang="fr-FR"/>
              <a:t>LES ANIMAUX TERRESTRES QUI VIVENT SUR TERRE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1116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TIMÉE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413" y="1035050"/>
            <a:ext cx="6351587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746125" y="365125"/>
            <a:ext cx="2020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LE TIMÉE »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22325" y="1355725"/>
            <a:ext cx="83470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D’ABORD IL EST ÉVIDENT QUE LE FEU, LA TERRE,</a:t>
            </a:r>
          </a:p>
          <a:p>
            <a:r>
              <a:rPr lang="fr-FR"/>
              <a:t> L’EAU ET L’AIR SONT DES CORPS.</a:t>
            </a:r>
          </a:p>
          <a:p>
            <a:r>
              <a:rPr lang="fr-FR"/>
              <a:t>OR LE GENRE CORPOREL A TOUJOURS DE LA </a:t>
            </a:r>
          </a:p>
          <a:p>
            <a:r>
              <a:rPr lang="fr-FR"/>
              <a:t>PROFONDEUR, ET LA PROFONDEUR EST, DE TOUTE</a:t>
            </a:r>
          </a:p>
          <a:p>
            <a:r>
              <a:rPr lang="fr-FR"/>
              <a:t>NÉCESSITÉ, ENCLOSE PAR LA NATURE DE LA SURFACE, </a:t>
            </a:r>
          </a:p>
          <a:p>
            <a:r>
              <a:rPr lang="fr-FR"/>
              <a:t>ET TOUTE SURFACE DE FORMATION RECTILIGNE </a:t>
            </a:r>
          </a:p>
          <a:p>
            <a:r>
              <a:rPr lang="fr-FR"/>
              <a:t>EST COMPOSÉE DE TRIANGLES. » </a:t>
            </a:r>
          </a:p>
        </p:txBody>
      </p:sp>
      <p:sp>
        <p:nvSpPr>
          <p:cNvPr id="79876" name="AutoShape 10"/>
          <p:cNvSpPr>
            <a:spLocks noChangeArrowheads="1"/>
          </p:cNvSpPr>
          <p:nvPr/>
        </p:nvSpPr>
        <p:spPr bwMode="auto">
          <a:xfrm>
            <a:off x="6172200" y="4343400"/>
            <a:ext cx="1752600" cy="1600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877" name="Line 15"/>
          <p:cNvSpPr>
            <a:spLocks noChangeShapeType="1"/>
          </p:cNvSpPr>
          <p:nvPr/>
        </p:nvSpPr>
        <p:spPr bwMode="auto">
          <a:xfrm flipH="1" flipV="1">
            <a:off x="6629400" y="51054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878" name="Line 16"/>
          <p:cNvSpPr>
            <a:spLocks noChangeShapeType="1"/>
          </p:cNvSpPr>
          <p:nvPr/>
        </p:nvSpPr>
        <p:spPr bwMode="auto">
          <a:xfrm flipV="1">
            <a:off x="6172200" y="51054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879" name="Line 20"/>
          <p:cNvSpPr>
            <a:spLocks noChangeShapeType="1"/>
          </p:cNvSpPr>
          <p:nvPr/>
        </p:nvSpPr>
        <p:spPr bwMode="auto">
          <a:xfrm>
            <a:off x="7010400" y="4343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880" name="Text Box 21"/>
          <p:cNvSpPr txBox="1">
            <a:spLocks noChangeArrowheads="1"/>
          </p:cNvSpPr>
          <p:nvPr/>
        </p:nvSpPr>
        <p:spPr bwMode="auto">
          <a:xfrm>
            <a:off x="914400" y="4114800"/>
            <a:ext cx="4222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TRIANGLES RECTANGLES</a:t>
            </a:r>
          </a:p>
          <a:p>
            <a:r>
              <a:rPr lang="fr-FR"/>
              <a:t>DONT L’HYPOTÉNUSE</a:t>
            </a:r>
          </a:p>
          <a:p>
            <a:r>
              <a:rPr lang="fr-FR"/>
              <a:t>VAUT 2 FOIS LE PETIT CÔTÉ</a:t>
            </a:r>
          </a:p>
        </p:txBody>
      </p:sp>
      <p:sp>
        <p:nvSpPr>
          <p:cNvPr id="79881" name="Text Box 22"/>
          <p:cNvSpPr txBox="1">
            <a:spLocks noChangeArrowheads="1"/>
          </p:cNvSpPr>
          <p:nvPr/>
        </p:nvSpPr>
        <p:spPr bwMode="auto">
          <a:xfrm>
            <a:off x="1050925" y="5470525"/>
            <a:ext cx="3900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GROUPÉS PAR 6, ILS</a:t>
            </a:r>
          </a:p>
          <a:p>
            <a:r>
              <a:rPr lang="fr-FR"/>
              <a:t>CONSTITUENT UN</a:t>
            </a:r>
          </a:p>
          <a:p>
            <a:r>
              <a:rPr lang="fr-FR"/>
              <a:t>TRIANGLE ÉQUILATÉRAL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Line 2"/>
          <p:cNvSpPr>
            <a:spLocks noChangeShapeType="1"/>
          </p:cNvSpPr>
          <p:nvPr/>
        </p:nvSpPr>
        <p:spPr bwMode="auto">
          <a:xfrm>
            <a:off x="1600200" y="16002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1600200" y="16002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V="1">
            <a:off x="1600200" y="23622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flipH="1">
            <a:off x="762000" y="16002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762000" y="25146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 flipV="1">
            <a:off x="762000" y="2362200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65125" y="3413125"/>
            <a:ext cx="2554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4 TRIANGLES</a:t>
            </a:r>
          </a:p>
          <a:p>
            <a:r>
              <a:rPr lang="fr-FR"/>
              <a:t>EQUILATÉRAUX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295400" y="49530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FEU</a:t>
            </a:r>
          </a:p>
        </p:txBody>
      </p:sp>
      <p:sp>
        <p:nvSpPr>
          <p:cNvPr id="80906" name="Line 31"/>
          <p:cNvSpPr>
            <a:spLocks noChangeShapeType="1"/>
          </p:cNvSpPr>
          <p:nvPr/>
        </p:nvSpPr>
        <p:spPr bwMode="auto">
          <a:xfrm flipH="1">
            <a:off x="4191000" y="16764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7" name="Line 32"/>
          <p:cNvSpPr>
            <a:spLocks noChangeShapeType="1"/>
          </p:cNvSpPr>
          <p:nvPr/>
        </p:nvSpPr>
        <p:spPr bwMode="auto">
          <a:xfrm>
            <a:off x="4191000" y="2286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8" name="Line 33"/>
          <p:cNvSpPr>
            <a:spLocks noChangeShapeType="1"/>
          </p:cNvSpPr>
          <p:nvPr/>
        </p:nvSpPr>
        <p:spPr bwMode="auto">
          <a:xfrm>
            <a:off x="4572000" y="1676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09" name="Line 34"/>
          <p:cNvSpPr>
            <a:spLocks noChangeShapeType="1"/>
          </p:cNvSpPr>
          <p:nvPr/>
        </p:nvSpPr>
        <p:spPr bwMode="auto">
          <a:xfrm flipV="1">
            <a:off x="4876800" y="2209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0" name="Line 35"/>
          <p:cNvSpPr>
            <a:spLocks noChangeShapeType="1"/>
          </p:cNvSpPr>
          <p:nvPr/>
        </p:nvSpPr>
        <p:spPr bwMode="auto">
          <a:xfrm>
            <a:off x="4572000" y="1676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1" name="Line 36"/>
          <p:cNvSpPr>
            <a:spLocks noChangeShapeType="1"/>
          </p:cNvSpPr>
          <p:nvPr/>
        </p:nvSpPr>
        <p:spPr bwMode="auto">
          <a:xfrm>
            <a:off x="4191000" y="22860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2" name="Line 37"/>
          <p:cNvSpPr>
            <a:spLocks noChangeShapeType="1"/>
          </p:cNvSpPr>
          <p:nvPr/>
        </p:nvSpPr>
        <p:spPr bwMode="auto">
          <a:xfrm flipV="1">
            <a:off x="4648200" y="2514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3" name="Line 38"/>
          <p:cNvSpPr>
            <a:spLocks noChangeShapeType="1"/>
          </p:cNvSpPr>
          <p:nvPr/>
        </p:nvSpPr>
        <p:spPr bwMode="auto">
          <a:xfrm flipV="1">
            <a:off x="4648200" y="22098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4" name="Text Box 39"/>
          <p:cNvSpPr txBox="1">
            <a:spLocks noChangeArrowheads="1"/>
          </p:cNvSpPr>
          <p:nvPr/>
        </p:nvSpPr>
        <p:spPr bwMode="auto">
          <a:xfrm>
            <a:off x="3794125" y="3413125"/>
            <a:ext cx="2554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8 TRIANGLES</a:t>
            </a:r>
          </a:p>
          <a:p>
            <a:r>
              <a:rPr lang="fr-FR"/>
              <a:t>ÉQUILATÉRAUX</a:t>
            </a:r>
          </a:p>
        </p:txBody>
      </p:sp>
      <p:sp>
        <p:nvSpPr>
          <p:cNvPr id="80915" name="Text Box 40"/>
          <p:cNvSpPr txBox="1">
            <a:spLocks noChangeArrowheads="1"/>
          </p:cNvSpPr>
          <p:nvPr/>
        </p:nvSpPr>
        <p:spPr bwMode="auto">
          <a:xfrm>
            <a:off x="4724400" y="4876800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AIR</a:t>
            </a:r>
          </a:p>
        </p:txBody>
      </p:sp>
      <p:sp>
        <p:nvSpPr>
          <p:cNvPr id="80916" name="AutoShape 42"/>
          <p:cNvSpPr>
            <a:spLocks noChangeArrowheads="1"/>
          </p:cNvSpPr>
          <p:nvPr/>
        </p:nvSpPr>
        <p:spPr bwMode="auto">
          <a:xfrm>
            <a:off x="7239000" y="190500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7" name="Line 43"/>
          <p:cNvSpPr>
            <a:spLocks noChangeShapeType="1"/>
          </p:cNvSpPr>
          <p:nvPr/>
        </p:nvSpPr>
        <p:spPr bwMode="auto">
          <a:xfrm>
            <a:off x="7239000" y="23622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8" name="Line 44"/>
          <p:cNvSpPr>
            <a:spLocks noChangeShapeType="1"/>
          </p:cNvSpPr>
          <p:nvPr/>
        </p:nvSpPr>
        <p:spPr bwMode="auto">
          <a:xfrm flipV="1">
            <a:off x="7239000" y="19050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19" name="Line 45"/>
          <p:cNvSpPr>
            <a:spLocks noChangeShapeType="1"/>
          </p:cNvSpPr>
          <p:nvPr/>
        </p:nvSpPr>
        <p:spPr bwMode="auto">
          <a:xfrm>
            <a:off x="8077200" y="190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0" name="Line 46"/>
          <p:cNvSpPr>
            <a:spLocks noChangeShapeType="1"/>
          </p:cNvSpPr>
          <p:nvPr/>
        </p:nvSpPr>
        <p:spPr bwMode="auto">
          <a:xfrm>
            <a:off x="7543800" y="1905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1" name="Line 48"/>
          <p:cNvSpPr>
            <a:spLocks noChangeShapeType="1"/>
          </p:cNvSpPr>
          <p:nvPr/>
        </p:nvSpPr>
        <p:spPr bwMode="auto">
          <a:xfrm flipV="1">
            <a:off x="7467600" y="2590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2" name="Line 49"/>
          <p:cNvSpPr>
            <a:spLocks noChangeShapeType="1"/>
          </p:cNvSpPr>
          <p:nvPr/>
        </p:nvSpPr>
        <p:spPr bwMode="auto">
          <a:xfrm flipH="1">
            <a:off x="80772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3" name="Line 50"/>
          <p:cNvSpPr>
            <a:spLocks noChangeShapeType="1"/>
          </p:cNvSpPr>
          <p:nvPr/>
        </p:nvSpPr>
        <p:spPr bwMode="auto">
          <a:xfrm>
            <a:off x="7696200" y="2133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4" name="Line 51"/>
          <p:cNvSpPr>
            <a:spLocks noChangeShapeType="1"/>
          </p:cNvSpPr>
          <p:nvPr/>
        </p:nvSpPr>
        <p:spPr bwMode="auto">
          <a:xfrm>
            <a:off x="7696200" y="21336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5" name="Line 52"/>
          <p:cNvSpPr>
            <a:spLocks noChangeShapeType="1"/>
          </p:cNvSpPr>
          <p:nvPr/>
        </p:nvSpPr>
        <p:spPr bwMode="auto">
          <a:xfrm flipV="1">
            <a:off x="7696200" y="23622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926" name="Text Box 54"/>
          <p:cNvSpPr txBox="1">
            <a:spLocks noChangeArrowheads="1"/>
          </p:cNvSpPr>
          <p:nvPr/>
        </p:nvSpPr>
        <p:spPr bwMode="auto">
          <a:xfrm>
            <a:off x="6629400" y="3429000"/>
            <a:ext cx="2554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20 TRIANGLES</a:t>
            </a:r>
          </a:p>
          <a:p>
            <a:r>
              <a:rPr lang="fr-FR"/>
              <a:t>ÉQUILATÉRAUX</a:t>
            </a:r>
          </a:p>
        </p:txBody>
      </p:sp>
      <p:sp>
        <p:nvSpPr>
          <p:cNvPr id="80927" name="Text Box 55"/>
          <p:cNvSpPr txBox="1">
            <a:spLocks noChangeArrowheads="1"/>
          </p:cNvSpPr>
          <p:nvPr/>
        </p:nvSpPr>
        <p:spPr bwMode="auto">
          <a:xfrm>
            <a:off x="7543800" y="48768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EAU</a:t>
            </a:r>
          </a:p>
        </p:txBody>
      </p:sp>
      <p:sp>
        <p:nvSpPr>
          <p:cNvPr id="80928" name="Text Box 56"/>
          <p:cNvSpPr txBox="1">
            <a:spLocks noChangeArrowheads="1"/>
          </p:cNvSpPr>
          <p:nvPr/>
        </p:nvSpPr>
        <p:spPr bwMode="auto">
          <a:xfrm>
            <a:off x="669925" y="517525"/>
            <a:ext cx="196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TÉTRAÈDRE</a:t>
            </a:r>
          </a:p>
        </p:txBody>
      </p:sp>
      <p:sp>
        <p:nvSpPr>
          <p:cNvPr id="80929" name="Text Box 57"/>
          <p:cNvSpPr txBox="1">
            <a:spLocks noChangeArrowheads="1"/>
          </p:cNvSpPr>
          <p:nvPr/>
        </p:nvSpPr>
        <p:spPr bwMode="auto">
          <a:xfrm>
            <a:off x="3733800" y="533400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OCTAÈDRE</a:t>
            </a:r>
          </a:p>
        </p:txBody>
      </p:sp>
      <p:sp>
        <p:nvSpPr>
          <p:cNvPr id="80930" name="Text Box 58"/>
          <p:cNvSpPr txBox="1">
            <a:spLocks noChangeArrowheads="1"/>
          </p:cNvSpPr>
          <p:nvPr/>
        </p:nvSpPr>
        <p:spPr bwMode="auto">
          <a:xfrm>
            <a:off x="6689725" y="517525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ICOSAÈDRE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203325" y="746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cxnSp>
        <p:nvCxnSpPr>
          <p:cNvPr id="81923" name="AutoShape 11"/>
          <p:cNvCxnSpPr>
            <a:cxnSpLocks noChangeShapeType="1"/>
          </p:cNvCxnSpPr>
          <p:nvPr/>
        </p:nvCxnSpPr>
        <p:spPr bwMode="auto">
          <a:xfrm>
            <a:off x="2667000" y="2133600"/>
            <a:ext cx="1066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1924" name="Text Box 12"/>
          <p:cNvSpPr txBox="1">
            <a:spLocks noChangeArrowheads="1"/>
          </p:cNvSpPr>
          <p:nvPr/>
        </p:nvSpPr>
        <p:spPr bwMode="auto">
          <a:xfrm>
            <a:off x="4479925" y="188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1925" name="Line 13"/>
          <p:cNvSpPr>
            <a:spLocks noChangeShapeType="1"/>
          </p:cNvSpPr>
          <p:nvPr/>
        </p:nvSpPr>
        <p:spPr bwMode="auto">
          <a:xfrm>
            <a:off x="5257800" y="12954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26" name="Line 14"/>
          <p:cNvSpPr>
            <a:spLocks noChangeShapeType="1"/>
          </p:cNvSpPr>
          <p:nvPr/>
        </p:nvSpPr>
        <p:spPr bwMode="auto">
          <a:xfrm>
            <a:off x="5257800" y="12954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27" name="Line 15"/>
          <p:cNvSpPr>
            <a:spLocks noChangeShapeType="1"/>
          </p:cNvSpPr>
          <p:nvPr/>
        </p:nvSpPr>
        <p:spPr bwMode="auto">
          <a:xfrm flipV="1">
            <a:off x="5257800" y="20574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28" name="Line 16"/>
          <p:cNvSpPr>
            <a:spLocks noChangeShapeType="1"/>
          </p:cNvSpPr>
          <p:nvPr/>
        </p:nvSpPr>
        <p:spPr bwMode="auto">
          <a:xfrm flipH="1">
            <a:off x="4419600" y="12954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29" name="Line 17"/>
          <p:cNvSpPr>
            <a:spLocks noChangeShapeType="1"/>
          </p:cNvSpPr>
          <p:nvPr/>
        </p:nvSpPr>
        <p:spPr bwMode="auto">
          <a:xfrm>
            <a:off x="4419600" y="22098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0" name="Line 18"/>
          <p:cNvSpPr>
            <a:spLocks noChangeShapeType="1"/>
          </p:cNvSpPr>
          <p:nvPr/>
        </p:nvSpPr>
        <p:spPr bwMode="auto">
          <a:xfrm flipV="1">
            <a:off x="4419600" y="2057400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1" name="Text Box 25"/>
          <p:cNvSpPr txBox="1">
            <a:spLocks noChangeArrowheads="1"/>
          </p:cNvSpPr>
          <p:nvPr/>
        </p:nvSpPr>
        <p:spPr bwMode="auto">
          <a:xfrm>
            <a:off x="70707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1932" name="Text Box 26"/>
          <p:cNvSpPr txBox="1">
            <a:spLocks noChangeArrowheads="1"/>
          </p:cNvSpPr>
          <p:nvPr/>
        </p:nvSpPr>
        <p:spPr bwMode="auto">
          <a:xfrm>
            <a:off x="6918325" y="188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1933" name="Line 27"/>
          <p:cNvSpPr>
            <a:spLocks noChangeShapeType="1"/>
          </p:cNvSpPr>
          <p:nvPr/>
        </p:nvSpPr>
        <p:spPr bwMode="auto">
          <a:xfrm>
            <a:off x="7696200" y="12954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4" name="Line 28"/>
          <p:cNvSpPr>
            <a:spLocks noChangeShapeType="1"/>
          </p:cNvSpPr>
          <p:nvPr/>
        </p:nvSpPr>
        <p:spPr bwMode="auto">
          <a:xfrm>
            <a:off x="7696200" y="12954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5" name="Line 29"/>
          <p:cNvSpPr>
            <a:spLocks noChangeShapeType="1"/>
          </p:cNvSpPr>
          <p:nvPr/>
        </p:nvSpPr>
        <p:spPr bwMode="auto">
          <a:xfrm flipV="1">
            <a:off x="7696200" y="20574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6" name="Line 30"/>
          <p:cNvSpPr>
            <a:spLocks noChangeShapeType="1"/>
          </p:cNvSpPr>
          <p:nvPr/>
        </p:nvSpPr>
        <p:spPr bwMode="auto">
          <a:xfrm flipH="1">
            <a:off x="6858000" y="12954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7" name="Line 31"/>
          <p:cNvSpPr>
            <a:spLocks noChangeShapeType="1"/>
          </p:cNvSpPr>
          <p:nvPr/>
        </p:nvSpPr>
        <p:spPr bwMode="auto">
          <a:xfrm>
            <a:off x="6858000" y="22098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8" name="Line 32"/>
          <p:cNvSpPr>
            <a:spLocks noChangeShapeType="1"/>
          </p:cNvSpPr>
          <p:nvPr/>
        </p:nvSpPr>
        <p:spPr bwMode="auto">
          <a:xfrm flipV="1">
            <a:off x="6858000" y="2057400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39" name="Text Box 33"/>
          <p:cNvSpPr txBox="1">
            <a:spLocks noChangeArrowheads="1"/>
          </p:cNvSpPr>
          <p:nvPr/>
        </p:nvSpPr>
        <p:spPr bwMode="auto">
          <a:xfrm>
            <a:off x="6400800" y="1828800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+</a:t>
            </a:r>
          </a:p>
        </p:txBody>
      </p:sp>
      <p:sp>
        <p:nvSpPr>
          <p:cNvPr id="81940" name="Text Box 34"/>
          <p:cNvSpPr txBox="1">
            <a:spLocks noChangeArrowheads="1"/>
          </p:cNvSpPr>
          <p:nvPr/>
        </p:nvSpPr>
        <p:spPr bwMode="auto">
          <a:xfrm>
            <a:off x="822325" y="188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1941" name="Line 35"/>
          <p:cNvSpPr>
            <a:spLocks noChangeShapeType="1"/>
          </p:cNvSpPr>
          <p:nvPr/>
        </p:nvSpPr>
        <p:spPr bwMode="auto">
          <a:xfrm flipH="1">
            <a:off x="1066800" y="15240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2" name="Line 36"/>
          <p:cNvSpPr>
            <a:spLocks noChangeShapeType="1"/>
          </p:cNvSpPr>
          <p:nvPr/>
        </p:nvSpPr>
        <p:spPr bwMode="auto">
          <a:xfrm>
            <a:off x="1066800" y="21336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3" name="Line 37"/>
          <p:cNvSpPr>
            <a:spLocks noChangeShapeType="1"/>
          </p:cNvSpPr>
          <p:nvPr/>
        </p:nvSpPr>
        <p:spPr bwMode="auto">
          <a:xfrm>
            <a:off x="1447800" y="15240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4" name="Line 38"/>
          <p:cNvSpPr>
            <a:spLocks noChangeShapeType="1"/>
          </p:cNvSpPr>
          <p:nvPr/>
        </p:nvSpPr>
        <p:spPr bwMode="auto">
          <a:xfrm flipV="1">
            <a:off x="1752600" y="2057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5" name="Line 39"/>
          <p:cNvSpPr>
            <a:spLocks noChangeShapeType="1"/>
          </p:cNvSpPr>
          <p:nvPr/>
        </p:nvSpPr>
        <p:spPr bwMode="auto">
          <a:xfrm>
            <a:off x="1447800" y="15240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6" name="Line 40"/>
          <p:cNvSpPr>
            <a:spLocks noChangeShapeType="1"/>
          </p:cNvSpPr>
          <p:nvPr/>
        </p:nvSpPr>
        <p:spPr bwMode="auto">
          <a:xfrm>
            <a:off x="1066800" y="21336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7" name="Line 41"/>
          <p:cNvSpPr>
            <a:spLocks noChangeShapeType="1"/>
          </p:cNvSpPr>
          <p:nvPr/>
        </p:nvSpPr>
        <p:spPr bwMode="auto">
          <a:xfrm flipV="1">
            <a:off x="1524000" y="23622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8" name="Line 42"/>
          <p:cNvSpPr>
            <a:spLocks noChangeShapeType="1"/>
          </p:cNvSpPr>
          <p:nvPr/>
        </p:nvSpPr>
        <p:spPr bwMode="auto">
          <a:xfrm flipV="1">
            <a:off x="1524000" y="20574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49" name="Text Box 43"/>
          <p:cNvSpPr txBox="1">
            <a:spLocks noChangeArrowheads="1"/>
          </p:cNvSpPr>
          <p:nvPr/>
        </p:nvSpPr>
        <p:spPr bwMode="auto">
          <a:xfrm>
            <a:off x="1127125" y="3108325"/>
            <a:ext cx="21066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AIR </a:t>
            </a:r>
          </a:p>
          <a:p>
            <a:endParaRPr lang="fr-FR"/>
          </a:p>
          <a:p>
            <a:r>
              <a:rPr lang="fr-FR"/>
              <a:t>8 TRIANGLES</a:t>
            </a:r>
          </a:p>
        </p:txBody>
      </p:sp>
      <p:sp>
        <p:nvSpPr>
          <p:cNvPr id="81950" name="Text Box 44"/>
          <p:cNvSpPr txBox="1">
            <a:spLocks noChangeArrowheads="1"/>
          </p:cNvSpPr>
          <p:nvPr/>
        </p:nvSpPr>
        <p:spPr bwMode="auto">
          <a:xfrm>
            <a:off x="4419600" y="3048000"/>
            <a:ext cx="21066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FEU</a:t>
            </a:r>
          </a:p>
          <a:p>
            <a:endParaRPr lang="fr-FR"/>
          </a:p>
          <a:p>
            <a:r>
              <a:rPr lang="fr-FR"/>
              <a:t>4 TRIANGLES</a:t>
            </a:r>
          </a:p>
        </p:txBody>
      </p:sp>
      <p:sp>
        <p:nvSpPr>
          <p:cNvPr id="81951" name="Text Box 45"/>
          <p:cNvSpPr txBox="1">
            <a:spLocks noChangeArrowheads="1"/>
          </p:cNvSpPr>
          <p:nvPr/>
        </p:nvSpPr>
        <p:spPr bwMode="auto">
          <a:xfrm>
            <a:off x="6705600" y="3048000"/>
            <a:ext cx="21066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FEU</a:t>
            </a:r>
          </a:p>
          <a:p>
            <a:endParaRPr lang="fr-FR"/>
          </a:p>
          <a:p>
            <a:r>
              <a:rPr lang="fr-FR"/>
              <a:t>4 TRIANGLES</a:t>
            </a:r>
          </a:p>
        </p:txBody>
      </p:sp>
      <p:sp>
        <p:nvSpPr>
          <p:cNvPr id="81952" name="Text Box 46"/>
          <p:cNvSpPr txBox="1">
            <a:spLocks noChangeArrowheads="1"/>
          </p:cNvSpPr>
          <p:nvPr/>
        </p:nvSpPr>
        <p:spPr bwMode="auto">
          <a:xfrm>
            <a:off x="533400" y="5181600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TRANSÉLÉMENTATION DE L’AIR EN FEU CHEZ PLATON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Line 2"/>
          <p:cNvSpPr>
            <a:spLocks noChangeShapeType="1"/>
          </p:cNvSpPr>
          <p:nvPr/>
        </p:nvSpPr>
        <p:spPr bwMode="auto">
          <a:xfrm>
            <a:off x="1752600" y="914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1752600" y="2209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 flipV="1">
            <a:off x="1676400" y="914400"/>
            <a:ext cx="1371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581400" y="914400"/>
            <a:ext cx="490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UN AUTRE TRIANGLE, À LA FOIS</a:t>
            </a:r>
          </a:p>
          <a:p>
            <a:r>
              <a:rPr lang="fr-FR"/>
              <a:t>RECTANGLE ET ISOCÈLE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736725" y="2879725"/>
            <a:ext cx="544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ASSEMBLÉ 24 FOIS DONNE UN CUBE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4038600" y="3810000"/>
            <a:ext cx="1214438" cy="121443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3048000" y="5562600"/>
            <a:ext cx="351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ATTRIBUÉ À LA TERRE</a:t>
            </a: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4038600" y="41148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V="1">
            <a:off x="4038600" y="41148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78549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LES DEUX TRIANGLES CONSTRUITS AU DÉBUT</a:t>
            </a:r>
          </a:p>
          <a:p>
            <a:r>
              <a:rPr lang="fr-FR"/>
              <a:t>NE FURENT PAS D’UNE GRANDEUR UNIQUE : </a:t>
            </a:r>
          </a:p>
          <a:p>
            <a:r>
              <a:rPr lang="fr-FR"/>
              <a:t>IL Y EN EUT DE GRANDS ET DE PETITS, EN AUSSI</a:t>
            </a:r>
          </a:p>
          <a:p>
            <a:r>
              <a:rPr lang="fr-FR"/>
              <a:t>GRAND NOMBRE QU’IL Y A D’ESPÈCES EN CHAQUE</a:t>
            </a:r>
          </a:p>
          <a:p>
            <a:r>
              <a:rPr lang="fr-FR"/>
              <a:t>GENRE.</a:t>
            </a:r>
          </a:p>
          <a:p>
            <a:r>
              <a:rPr lang="fr-FR"/>
              <a:t>C’EST POURQUOI LORSQUE CES TRIANGLES</a:t>
            </a:r>
          </a:p>
          <a:p>
            <a:r>
              <a:rPr lang="fr-FR"/>
              <a:t>SE MELENT ENTRE EUX, LES UNS AVEC LES AUTRES,</a:t>
            </a:r>
          </a:p>
          <a:p>
            <a:r>
              <a:rPr lang="fr-FR"/>
              <a:t>IL EN RÉSULTE UNE VARIÉTÉ INFNIE. »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974725" y="593725"/>
            <a:ext cx="571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ARISTOTE DE STAGIRE (384-322 av.J.C.)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127125" y="1660525"/>
            <a:ext cx="169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Macédonien</a:t>
            </a:r>
          </a:p>
        </p:txBody>
      </p:sp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1066800" y="2438400"/>
            <a:ext cx="169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Né à Stagire</a:t>
            </a:r>
          </a:p>
        </p:txBody>
      </p:sp>
      <p:pic>
        <p:nvPicPr>
          <p:cNvPr id="8499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316038"/>
            <a:ext cx="4079875" cy="554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76962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Line 3"/>
          <p:cNvSpPr>
            <a:spLocks noChangeShapeType="1"/>
          </p:cNvSpPr>
          <p:nvPr/>
        </p:nvSpPr>
        <p:spPr bwMode="auto">
          <a:xfrm flipH="1">
            <a:off x="2895600" y="990600"/>
            <a:ext cx="13716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022725" y="593725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Stagire</a:t>
            </a:r>
          </a:p>
        </p:txBody>
      </p:sp>
      <p:sp>
        <p:nvSpPr>
          <p:cNvPr id="86021" name="ZoneTexte 4"/>
          <p:cNvSpPr txBox="1">
            <a:spLocks noChangeArrowheads="1"/>
          </p:cNvSpPr>
          <p:nvPr/>
        </p:nvSpPr>
        <p:spPr bwMode="auto">
          <a:xfrm>
            <a:off x="2667000" y="2286000"/>
            <a:ext cx="312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0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517525" y="974725"/>
            <a:ext cx="3587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ÉLÈVE, PUIS </a:t>
            </a:r>
          </a:p>
          <a:p>
            <a:r>
              <a:rPr lang="fr-FR"/>
              <a:t>ASSISTANT DE PLATON</a:t>
            </a:r>
          </a:p>
          <a:p>
            <a:r>
              <a:rPr lang="fr-FR"/>
              <a:t>À L’ACADÉMIE</a:t>
            </a: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5105400" y="6096000"/>
            <a:ext cx="318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RAPHAËL   VATICAN</a:t>
            </a: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609600" y="4800600"/>
            <a:ext cx="381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CONSEILLER D’HERMIAS</a:t>
            </a:r>
          </a:p>
          <a:p>
            <a:r>
              <a:rPr lang="fr-FR"/>
              <a:t>TYRAN D’ATARNÉE</a:t>
            </a:r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609600" y="2590800"/>
            <a:ext cx="3113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LE LISEUR »</a:t>
            </a:r>
          </a:p>
          <a:p>
            <a:endParaRPr lang="fr-FR"/>
          </a:p>
          <a:p>
            <a:r>
              <a:rPr lang="fr-FR"/>
              <a:t>« L’INTELLIGENCE »</a:t>
            </a:r>
          </a:p>
        </p:txBody>
      </p:sp>
      <p:pic>
        <p:nvPicPr>
          <p:cNvPr id="87046" name="Image 6" descr="Athenes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6338" y="554038"/>
            <a:ext cx="3548062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524000" y="1828800"/>
            <a:ext cx="2514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AMYNTAS III</a:t>
            </a:r>
          </a:p>
        </p:txBody>
      </p:sp>
      <p:sp>
        <p:nvSpPr>
          <p:cNvPr id="88067" name="Line 4"/>
          <p:cNvSpPr>
            <a:spLocks noChangeShapeType="1"/>
          </p:cNvSpPr>
          <p:nvPr/>
        </p:nvSpPr>
        <p:spPr bwMode="auto">
          <a:xfrm>
            <a:off x="2743200" y="2667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8068" name="Rectangle 5"/>
          <p:cNvSpPr>
            <a:spLocks noChangeArrowheads="1"/>
          </p:cNvSpPr>
          <p:nvPr/>
        </p:nvSpPr>
        <p:spPr bwMode="auto">
          <a:xfrm>
            <a:off x="1676400" y="3581400"/>
            <a:ext cx="2209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PHILIPPE II</a:t>
            </a:r>
          </a:p>
        </p:txBody>
      </p:sp>
      <p:sp>
        <p:nvSpPr>
          <p:cNvPr id="88069" name="Rectangle 8"/>
          <p:cNvSpPr>
            <a:spLocks noChangeArrowheads="1"/>
          </p:cNvSpPr>
          <p:nvPr/>
        </p:nvSpPr>
        <p:spPr bwMode="auto">
          <a:xfrm>
            <a:off x="1752600" y="5334000"/>
            <a:ext cx="2133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ALEXANDRE </a:t>
            </a:r>
          </a:p>
          <a:p>
            <a:pPr algn="ctr"/>
            <a:r>
              <a:rPr lang="fr-FR"/>
              <a:t>LE GRAND</a:t>
            </a:r>
          </a:p>
        </p:txBody>
      </p:sp>
      <p:sp>
        <p:nvSpPr>
          <p:cNvPr id="88070" name="Line 10"/>
          <p:cNvSpPr>
            <a:spLocks noChangeShapeType="1"/>
          </p:cNvSpPr>
          <p:nvPr/>
        </p:nvSpPr>
        <p:spPr bwMode="auto">
          <a:xfrm>
            <a:off x="2819400" y="4495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8071" name="Rectangle 11"/>
          <p:cNvSpPr>
            <a:spLocks noChangeArrowheads="1"/>
          </p:cNvSpPr>
          <p:nvPr/>
        </p:nvSpPr>
        <p:spPr bwMode="auto">
          <a:xfrm>
            <a:off x="5867400" y="1905000"/>
            <a:ext cx="2057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NICOMAQUE</a:t>
            </a:r>
          </a:p>
        </p:txBody>
      </p:sp>
      <p:sp>
        <p:nvSpPr>
          <p:cNvPr id="88072" name="Rectangle 13"/>
          <p:cNvSpPr>
            <a:spLocks noChangeArrowheads="1"/>
          </p:cNvSpPr>
          <p:nvPr/>
        </p:nvSpPr>
        <p:spPr bwMode="auto">
          <a:xfrm>
            <a:off x="5943600" y="3733800"/>
            <a:ext cx="1905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ARISTOTE</a:t>
            </a:r>
          </a:p>
        </p:txBody>
      </p:sp>
      <p:sp>
        <p:nvSpPr>
          <p:cNvPr id="88073" name="Line 15"/>
          <p:cNvSpPr>
            <a:spLocks noChangeShapeType="1"/>
          </p:cNvSpPr>
          <p:nvPr/>
        </p:nvSpPr>
        <p:spPr bwMode="auto">
          <a:xfrm>
            <a:off x="6858000" y="2590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4724400"/>
            <a:ext cx="12985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17653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419600"/>
            <a:ext cx="17033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7" name="Text Box 19"/>
          <p:cNvSpPr txBox="1">
            <a:spLocks noChangeArrowheads="1"/>
          </p:cNvSpPr>
          <p:nvPr/>
        </p:nvSpPr>
        <p:spPr bwMode="auto">
          <a:xfrm>
            <a:off x="1524000" y="609600"/>
            <a:ext cx="596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PRÉCEPTEUR D’ALEXANDRE LE GRAND</a:t>
            </a:r>
          </a:p>
        </p:txBody>
      </p:sp>
      <p:sp>
        <p:nvSpPr>
          <p:cNvPr id="88078" name="Text Box 20"/>
          <p:cNvSpPr txBox="1">
            <a:spLocks noChangeArrowheads="1"/>
          </p:cNvSpPr>
          <p:nvPr/>
        </p:nvSpPr>
        <p:spPr bwMode="auto">
          <a:xfrm>
            <a:off x="1660525" y="105092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À PELLA EN MACÉDOINE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295400" y="457200"/>
            <a:ext cx="633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REVENU À ATHÈNES, IL FONDA LE LYCÉE,</a:t>
            </a:r>
          </a:p>
          <a:p>
            <a:r>
              <a:rPr lang="fr-FR"/>
              <a:t>ÉCOLE PHILOSOPHIQUE, SITUÉE DANS UN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2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GYMNASE PROCHE DUTEMPLE D’ APOLLON LYKÉIOS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6838950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SES ÉLÈVES AIMAIENT DÉAMBULER</a:t>
            </a:r>
          </a:p>
          <a:p>
            <a:r>
              <a:rPr lang="fr-FR"/>
              <a:t>DE LONG EN LARGE, EN DEVISANT,</a:t>
            </a:r>
          </a:p>
          <a:p>
            <a:r>
              <a:rPr lang="fr-FR"/>
              <a:t>DANS LES ALLÉES DU LYCÉE</a:t>
            </a:r>
          </a:p>
          <a:p>
            <a:endParaRPr lang="fr-FR"/>
          </a:p>
          <a:p>
            <a:r>
              <a:rPr lang="fr-FR"/>
              <a:t>ON LES APPELAIT « LES PÉRIPATÉTICIENS »</a:t>
            </a:r>
          </a:p>
          <a:p>
            <a:r>
              <a:rPr lang="fr-FR"/>
              <a:t>			DE</a:t>
            </a:r>
          </a:p>
          <a:p>
            <a:r>
              <a:rPr lang="fr-FR">
                <a:sym typeface="Symbol" charset="2"/>
              </a:rPr>
              <a:t> </a:t>
            </a:r>
            <a:r>
              <a:rPr lang="fr-FR" sz="3200">
                <a:sym typeface="Symbol" charset="2"/>
              </a:rPr>
              <a:t> = marcher de long en large</a:t>
            </a:r>
            <a:endParaRPr lang="fr-FR">
              <a:sym typeface="Symbol" charset="2"/>
            </a:endParaRPr>
          </a:p>
          <a:p>
            <a:endParaRPr lang="fr-FR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050925" y="4479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04800" y="441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5334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375525" y="6308725"/>
            <a:ext cx="153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Rembrandt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441325" y="898525"/>
            <a:ext cx="83788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TOUT EN SE LIVRANT À L’ENSEIGNEMENT, IL</a:t>
            </a:r>
          </a:p>
          <a:p>
            <a:r>
              <a:rPr lang="fr-FR"/>
              <a:t>CORRESPONDAIT AVEC ALEXANDRE QUI LUI</a:t>
            </a:r>
          </a:p>
          <a:p>
            <a:r>
              <a:rPr lang="fr-FR"/>
              <a:t>FAISAIT PARVENIR DE SES LOINTAINES EXPÉDITIONS</a:t>
            </a:r>
          </a:p>
          <a:p>
            <a:r>
              <a:rPr lang="fr-FR"/>
              <a:t>DES ÉCHANTILLONS DE VÉGÉTAUX ET D’ANIMAUX</a:t>
            </a:r>
          </a:p>
          <a:p>
            <a:r>
              <a:rPr lang="fr-FR"/>
              <a:t>QUI VENAIENT ENRICHIR SON ŒUVRE DE NATURALISTE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00050" y="3276600"/>
            <a:ext cx="87439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CES RELATIONS PRIVILÉGIÉES CESSÈRENT</a:t>
            </a:r>
          </a:p>
          <a:p>
            <a:r>
              <a:rPr lang="fr-FR"/>
              <a:t>LORSQU’ARISTOTE APPRIT QUE SON NEVEU CALLISTHÈNE</a:t>
            </a:r>
          </a:p>
          <a:p>
            <a:r>
              <a:rPr lang="fr-FR"/>
              <a:t>AVAIT ÉTÉ EXÉCUTÉ, POUR AVOIR REFUSÉ DE SE</a:t>
            </a:r>
          </a:p>
          <a:p>
            <a:r>
              <a:rPr lang="fr-FR"/>
              <a:t>PROSTERNER DEVANT ALEXANDRE, QUI</a:t>
            </a:r>
          </a:p>
          <a:p>
            <a:r>
              <a:rPr lang="fr-FR"/>
              <a:t>COMMENÇAIT À SE PRENDRE POUR UN DIEU</a:t>
            </a:r>
          </a:p>
          <a:p>
            <a:endParaRPr lang="fr-F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990600" y="4419600"/>
            <a:ext cx="77104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APRÈS LA MORT D’ALEXANDRE, IL DUT TOUTEFOIS</a:t>
            </a:r>
          </a:p>
          <a:p>
            <a:r>
              <a:rPr lang="fr-FR"/>
              <a:t>QUITTER ATHÈNES,</a:t>
            </a:r>
          </a:p>
          <a:p>
            <a:r>
              <a:rPr lang="fr-FR"/>
              <a:t> POUR ÉVITER AUX ATHÉNIENS :</a:t>
            </a:r>
          </a:p>
          <a:p>
            <a:r>
              <a:rPr lang="fr-FR"/>
              <a:t>« DE COMMETTRE UN SECOND CRIME CONTRE </a:t>
            </a:r>
          </a:p>
          <a:p>
            <a:r>
              <a:rPr lang="fr-FR"/>
              <a:t>LA PHILOSOPHIE .»</a:t>
            </a:r>
          </a:p>
          <a:p>
            <a:endParaRPr lang="fr-FR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57200"/>
            <a:ext cx="4343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SOCRATE LOUV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609600"/>
            <a:ext cx="41783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33400" y="1524000"/>
            <a:ext cx="3519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ALLUSION À LA MORT </a:t>
            </a:r>
          </a:p>
          <a:p>
            <a:endParaRPr lang="fr-FR"/>
          </a:p>
          <a:p>
            <a:r>
              <a:rPr lang="fr-FR"/>
              <a:t>DE SOCRATE,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/>
          </p:cNvSpPr>
          <p:nvPr/>
        </p:nvSpPr>
        <p:spPr bwMode="auto">
          <a:xfrm>
            <a:off x="533400" y="381000"/>
            <a:ext cx="4419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3600" i="1"/>
              <a:t>Socrate est coupable de ne pas croire aux Dieux reconnus par la Cité et d’en introduire de nouveaux ; il est également coupable de corrompre la jeunesse. </a:t>
            </a:r>
          </a:p>
          <a:p>
            <a:endParaRPr lang="fr-FR" sz="3600" i="1"/>
          </a:p>
          <a:p>
            <a:r>
              <a:rPr lang="fr-FR" sz="3600" i="1"/>
              <a:t>Pour ces crimes : la mort</a:t>
            </a:r>
            <a:r>
              <a:rPr lang="fr-FR" i="1"/>
              <a:t>.</a:t>
            </a:r>
            <a:endParaRPr lang="fr-FR"/>
          </a:p>
        </p:txBody>
      </p:sp>
      <p:pic>
        <p:nvPicPr>
          <p:cNvPr id="93187" name="Image 2" descr="4094114491_b9ae422af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28600"/>
            <a:ext cx="26924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914400" y="2133600"/>
            <a:ext cx="3262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  <a:p>
            <a:r>
              <a:rPr lang="fr-FR"/>
              <a:t>CONDAMNÉ À BOIRE </a:t>
            </a:r>
          </a:p>
          <a:p>
            <a:endParaRPr lang="fr-FR"/>
          </a:p>
          <a:p>
            <a:r>
              <a:rPr lang="fr-FR"/>
              <a:t>         LA CIGÜE</a:t>
            </a:r>
          </a:p>
          <a:p>
            <a:endParaRPr lang="fr-FR"/>
          </a:p>
          <a:p>
            <a:r>
              <a:rPr lang="fr-FR"/>
              <a:t>   Conium maculatum</a:t>
            </a:r>
          </a:p>
        </p:txBody>
      </p:sp>
      <p:pic>
        <p:nvPicPr>
          <p:cNvPr id="41990" name="Picture 6" descr="image_conium_maculat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8150" y="381000"/>
            <a:ext cx="315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 1" descr="800px-David_-_The_Death_of_Socrat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236538"/>
            <a:ext cx="841692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3276600" y="5791200"/>
            <a:ext cx="266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La mort de Socrate</a:t>
            </a:r>
          </a:p>
          <a:p>
            <a:r>
              <a:rPr lang="fr-FR"/>
              <a:t>   Vue par David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CORRESPONDANCE</a:t>
            </a:r>
            <a:br>
              <a:rPr lang="fr-FR"/>
            </a:br>
            <a:r>
              <a:rPr lang="fr-FR"/>
              <a:t>ÉLÉMENT/QUALITÉS</a:t>
            </a:r>
          </a:p>
        </p:txBody>
      </p:sp>
      <p:graphicFrame>
        <p:nvGraphicFramePr>
          <p:cNvPr id="36895" name="Group 31"/>
          <p:cNvGraphicFramePr>
            <a:graphicFrameLocks noGrp="1"/>
          </p:cNvGraphicFramePr>
          <p:nvPr>
            <p:ph type="tbl" idx="1"/>
          </p:nvPr>
        </p:nvGraphicFramePr>
        <p:xfrm>
          <a:off x="685800" y="1981200"/>
          <a:ext cx="7772400" cy="4114801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ÉLÉMENT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QUALITÉ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QUALITÉ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FEU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CHAUD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AIR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CHAUD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HUMIDE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EAU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FROID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HUMIDE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TERRE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FROID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4038600" y="16002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AIR</a:t>
            </a:r>
          </a:p>
        </p:txBody>
      </p:sp>
      <p:sp>
        <p:nvSpPr>
          <p:cNvPr id="97283" name="Rectangle 4"/>
          <p:cNvSpPr>
            <a:spLocks noChangeArrowheads="1"/>
          </p:cNvSpPr>
          <p:nvPr/>
        </p:nvSpPr>
        <p:spPr bwMode="auto">
          <a:xfrm>
            <a:off x="1143000" y="3429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EAU</a:t>
            </a:r>
          </a:p>
        </p:txBody>
      </p:sp>
      <p:sp>
        <p:nvSpPr>
          <p:cNvPr id="97284" name="Rectangle 6"/>
          <p:cNvSpPr>
            <a:spLocks noChangeArrowheads="1"/>
          </p:cNvSpPr>
          <p:nvPr/>
        </p:nvSpPr>
        <p:spPr bwMode="auto">
          <a:xfrm>
            <a:off x="7010400" y="3429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FEU</a:t>
            </a:r>
          </a:p>
        </p:txBody>
      </p:sp>
      <p:sp>
        <p:nvSpPr>
          <p:cNvPr id="97285" name="Rectangle 8"/>
          <p:cNvSpPr>
            <a:spLocks noChangeArrowheads="1"/>
          </p:cNvSpPr>
          <p:nvPr/>
        </p:nvSpPr>
        <p:spPr bwMode="auto">
          <a:xfrm>
            <a:off x="3962400" y="5105400"/>
            <a:ext cx="1143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/>
              <a:t>TERRE</a:t>
            </a:r>
          </a:p>
        </p:txBody>
      </p:sp>
      <p:sp>
        <p:nvSpPr>
          <p:cNvPr id="97286" name="Line 10"/>
          <p:cNvSpPr>
            <a:spLocks noChangeShapeType="1"/>
          </p:cNvSpPr>
          <p:nvPr/>
        </p:nvSpPr>
        <p:spPr bwMode="auto">
          <a:xfrm flipV="1">
            <a:off x="2286000" y="22098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87" name="Line 11"/>
          <p:cNvSpPr>
            <a:spLocks noChangeShapeType="1"/>
          </p:cNvSpPr>
          <p:nvPr/>
        </p:nvSpPr>
        <p:spPr bwMode="auto">
          <a:xfrm flipH="1">
            <a:off x="2362200" y="23622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88" name="Line 12"/>
          <p:cNvSpPr>
            <a:spLocks noChangeShapeType="1"/>
          </p:cNvSpPr>
          <p:nvPr/>
        </p:nvSpPr>
        <p:spPr bwMode="auto">
          <a:xfrm>
            <a:off x="5410200" y="19812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89" name="Line 13"/>
          <p:cNvSpPr>
            <a:spLocks noChangeShapeType="1"/>
          </p:cNvSpPr>
          <p:nvPr/>
        </p:nvSpPr>
        <p:spPr bwMode="auto">
          <a:xfrm flipH="1" flipV="1">
            <a:off x="5257800" y="21336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90" name="Line 14"/>
          <p:cNvSpPr>
            <a:spLocks noChangeShapeType="1"/>
          </p:cNvSpPr>
          <p:nvPr/>
        </p:nvSpPr>
        <p:spPr bwMode="auto">
          <a:xfrm>
            <a:off x="2362200" y="4572000"/>
            <a:ext cx="1219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91" name="Line 16"/>
          <p:cNvSpPr>
            <a:spLocks noChangeShapeType="1"/>
          </p:cNvSpPr>
          <p:nvPr/>
        </p:nvSpPr>
        <p:spPr bwMode="auto">
          <a:xfrm flipH="1" flipV="1">
            <a:off x="2286000" y="47244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92" name="Line 17"/>
          <p:cNvSpPr>
            <a:spLocks noChangeShapeType="1"/>
          </p:cNvSpPr>
          <p:nvPr/>
        </p:nvSpPr>
        <p:spPr bwMode="auto">
          <a:xfrm flipV="1">
            <a:off x="5638800" y="4724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93" name="Line 19"/>
          <p:cNvSpPr>
            <a:spLocks noChangeShapeType="1"/>
          </p:cNvSpPr>
          <p:nvPr/>
        </p:nvSpPr>
        <p:spPr bwMode="auto">
          <a:xfrm flipH="1">
            <a:off x="5791200" y="4876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294" name="Text Box 20"/>
          <p:cNvSpPr txBox="1">
            <a:spLocks noChangeArrowheads="1"/>
          </p:cNvSpPr>
          <p:nvPr/>
        </p:nvSpPr>
        <p:spPr bwMode="auto">
          <a:xfrm>
            <a:off x="3962400" y="2514600"/>
            <a:ext cx="109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chaud</a:t>
            </a:r>
          </a:p>
          <a:p>
            <a:r>
              <a:rPr lang="fr-FR"/>
              <a:t>humide</a:t>
            </a:r>
          </a:p>
        </p:txBody>
      </p:sp>
      <p:sp>
        <p:nvSpPr>
          <p:cNvPr id="97295" name="Text Box 21"/>
          <p:cNvSpPr txBox="1">
            <a:spLocks noChangeArrowheads="1"/>
          </p:cNvSpPr>
          <p:nvPr/>
        </p:nvSpPr>
        <p:spPr bwMode="auto">
          <a:xfrm>
            <a:off x="4114800" y="6035675"/>
            <a:ext cx="852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froid </a:t>
            </a:r>
          </a:p>
          <a:p>
            <a:r>
              <a:rPr lang="fr-FR"/>
              <a:t>sec</a:t>
            </a:r>
          </a:p>
        </p:txBody>
      </p:sp>
      <p:sp>
        <p:nvSpPr>
          <p:cNvPr id="97296" name="Text Box 22"/>
          <p:cNvSpPr txBox="1">
            <a:spLocks noChangeArrowheads="1"/>
          </p:cNvSpPr>
          <p:nvPr/>
        </p:nvSpPr>
        <p:spPr bwMode="auto">
          <a:xfrm>
            <a:off x="1066800" y="4419600"/>
            <a:ext cx="109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froid</a:t>
            </a:r>
          </a:p>
          <a:p>
            <a:r>
              <a:rPr lang="fr-FR"/>
              <a:t>humide</a:t>
            </a:r>
          </a:p>
        </p:txBody>
      </p:sp>
      <p:sp>
        <p:nvSpPr>
          <p:cNvPr id="97297" name="Text Box 23"/>
          <p:cNvSpPr txBox="1">
            <a:spLocks noChangeArrowheads="1"/>
          </p:cNvSpPr>
          <p:nvPr/>
        </p:nvSpPr>
        <p:spPr bwMode="auto">
          <a:xfrm>
            <a:off x="7010400" y="4343400"/>
            <a:ext cx="911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chaud</a:t>
            </a:r>
          </a:p>
          <a:p>
            <a:r>
              <a:rPr lang="fr-FR"/>
              <a:t>sec</a:t>
            </a:r>
          </a:p>
        </p:txBody>
      </p:sp>
      <p:sp>
        <p:nvSpPr>
          <p:cNvPr id="97298" name="Text Box 24"/>
          <p:cNvSpPr txBox="1">
            <a:spLocks noChangeArrowheads="1"/>
          </p:cNvSpPr>
          <p:nvPr/>
        </p:nvSpPr>
        <p:spPr bwMode="auto">
          <a:xfrm>
            <a:off x="1524000" y="457200"/>
            <a:ext cx="597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TRANSÉLÉMENTATION CHEZ ARISTOTE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746125" y="898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822325" y="365125"/>
            <a:ext cx="254635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  <a:p>
            <a:endParaRPr lang="fr-FR"/>
          </a:p>
          <a:p>
            <a:r>
              <a:rPr lang="fr-FR"/>
              <a:t>THÉOPHRASTE</a:t>
            </a:r>
          </a:p>
          <a:p>
            <a:r>
              <a:rPr lang="fr-FR"/>
              <a:t> </a:t>
            </a:r>
          </a:p>
          <a:p>
            <a:r>
              <a:rPr lang="fr-FR"/>
              <a:t>    D’ ÉRÉSOS 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(v.372-287 av.J.C.)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851525" y="1965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050" y="228600"/>
            <a:ext cx="3937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669925" y="150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762000" y="3505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685800"/>
            <a:ext cx="6858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403725" y="5775325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ÉRÉSOS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5181600" y="1524000"/>
            <a:ext cx="533400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394325" y="60325"/>
            <a:ext cx="235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ÎLE DE LESBOS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>
            <a:off x="6019800" y="609600"/>
            <a:ext cx="228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  <p:bldP spid="44036" grpId="0" animBg="1"/>
      <p:bldP spid="44037" grpId="0" build="p" autoUpdateAnimBg="0"/>
      <p:bldP spid="440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55725" y="1355725"/>
            <a:ext cx="23685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PREMIER TAS</a:t>
            </a:r>
          </a:p>
          <a:p>
            <a:pPr algn="ctr"/>
            <a:endParaRPr lang="fr-FR"/>
          </a:p>
          <a:p>
            <a:pPr algn="ctr"/>
            <a:r>
              <a:rPr lang="fr-FR"/>
              <a:t>GRAISSE </a:t>
            </a:r>
          </a:p>
          <a:p>
            <a:pPr algn="ctr"/>
            <a:r>
              <a:rPr lang="fr-FR"/>
              <a:t>APPÉTISSANTE</a:t>
            </a:r>
          </a:p>
          <a:p>
            <a:pPr algn="ctr"/>
            <a:endParaRPr lang="fr-FR"/>
          </a:p>
          <a:p>
            <a:pPr algn="ctr"/>
            <a:endParaRPr lang="fr-FR"/>
          </a:p>
          <a:p>
            <a:pPr algn="ctr"/>
            <a:r>
              <a:rPr lang="fr-FR"/>
              <a:t>OS</a:t>
            </a:r>
          </a:p>
          <a:p>
            <a:pPr algn="ctr"/>
            <a:r>
              <a:rPr lang="fr-FR"/>
              <a:t>DÉPOURVUS</a:t>
            </a:r>
          </a:p>
          <a:p>
            <a:pPr algn="ctr"/>
            <a:r>
              <a:rPr lang="fr-FR"/>
              <a:t>DE TOUTE</a:t>
            </a:r>
          </a:p>
          <a:p>
            <a:pPr algn="ctr"/>
            <a:r>
              <a:rPr lang="fr-FR"/>
              <a:t>CHAIR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165725" y="1355725"/>
            <a:ext cx="21653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SECOND TAS</a:t>
            </a:r>
          </a:p>
          <a:p>
            <a:pPr algn="ctr"/>
            <a:endParaRPr lang="fr-FR"/>
          </a:p>
          <a:p>
            <a:pPr algn="ctr"/>
            <a:r>
              <a:rPr lang="fr-FR"/>
              <a:t>PEAU</a:t>
            </a:r>
          </a:p>
          <a:p>
            <a:pPr algn="ctr"/>
            <a:endParaRPr lang="fr-FR"/>
          </a:p>
          <a:p>
            <a:pPr algn="ctr"/>
            <a:endParaRPr lang="fr-FR"/>
          </a:p>
          <a:p>
            <a:pPr algn="ctr"/>
            <a:endParaRPr lang="fr-FR"/>
          </a:p>
          <a:p>
            <a:pPr algn="ctr"/>
            <a:r>
              <a:rPr lang="fr-FR"/>
              <a:t>CHAIR</a:t>
            </a:r>
          </a:p>
          <a:p>
            <a:pPr algn="ctr"/>
            <a:r>
              <a:rPr lang="fr-FR"/>
              <a:t>SUCCULENTE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1295400" y="32766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4572000" y="12954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1295400" y="19812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362200" y="457200"/>
            <a:ext cx="513873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	</a:t>
            </a:r>
            <a:r>
              <a:rPr lang="fr-FR" sz="3200"/>
              <a:t>Meilleur ami et</a:t>
            </a:r>
          </a:p>
          <a:p>
            <a:r>
              <a:rPr lang="fr-FR" sz="3200"/>
              <a:t>successeur d’Aristote à la tête </a:t>
            </a:r>
          </a:p>
          <a:p>
            <a:r>
              <a:rPr lang="fr-FR" sz="3200"/>
              <a:t>	     du Lycée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962400" y="3276600"/>
            <a:ext cx="411162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/>
              <a:t>Surnommé par Aristote:</a:t>
            </a:r>
          </a:p>
          <a:p>
            <a:r>
              <a:rPr lang="fr-FR" sz="3200">
                <a:sym typeface="Symbol" charset="2"/>
              </a:rPr>
              <a:t>       </a:t>
            </a:r>
          </a:p>
          <a:p>
            <a:r>
              <a:rPr lang="fr-FR" sz="3200"/>
              <a:t>    « le divin parleur »</a:t>
            </a:r>
          </a:p>
          <a:p>
            <a:endParaRPr lang="fr-FR" sz="2800"/>
          </a:p>
          <a:p>
            <a:endParaRPr lang="fr-FR"/>
          </a:p>
        </p:txBody>
      </p:sp>
      <p:pic>
        <p:nvPicPr>
          <p:cNvPr id="100356" name="Image 3" descr="220px-Teofrasto_Orto_botanico_detai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0"/>
            <a:ext cx="307975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609600" y="762000"/>
            <a:ext cx="2605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Traité du Feu</a:t>
            </a:r>
          </a:p>
          <a:p>
            <a:endParaRPr lang="fr-FR"/>
          </a:p>
          <a:p>
            <a:r>
              <a:rPr lang="fr-FR"/>
              <a:t>Histoire des Plantes</a:t>
            </a: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685800" y="2286000"/>
            <a:ext cx="2782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Traité des Pierres:     </a:t>
            </a:r>
          </a:p>
          <a:p>
            <a:r>
              <a:rPr lang="fr-FR"/>
              <a:t>charbon de terre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609600" y="3352800"/>
            <a:ext cx="39941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Des sens :</a:t>
            </a:r>
          </a:p>
          <a:p>
            <a:endParaRPr lang="fr-FR"/>
          </a:p>
          <a:p>
            <a:r>
              <a:rPr lang="fr-FR"/>
              <a:t>« l’acide est dû à une forme </a:t>
            </a:r>
          </a:p>
          <a:p>
            <a:r>
              <a:rPr lang="fr-FR"/>
              <a:t>anguleuse, qui a des inflexions </a:t>
            </a:r>
          </a:p>
          <a:p>
            <a:r>
              <a:rPr lang="fr-FR"/>
              <a:t>multiples et qui est petite et </a:t>
            </a:r>
          </a:p>
          <a:p>
            <a:r>
              <a:rPr lang="fr-FR"/>
              <a:t>mobile. »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295400" y="5791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1382" name="Line 11"/>
          <p:cNvSpPr>
            <a:spLocks noChangeShapeType="1"/>
          </p:cNvSpPr>
          <p:nvPr/>
        </p:nvSpPr>
        <p:spPr bwMode="auto">
          <a:xfrm>
            <a:off x="3505200" y="1752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1383" name="Image 7" descr="Teofrasto frontespizio Historia plantarum 16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52400"/>
            <a:ext cx="4035425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533400" y="533400"/>
            <a:ext cx="3941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caractères de Théophraste </a:t>
            </a:r>
          </a:p>
          <a:p>
            <a:r>
              <a:rPr lang="fr-FR"/>
              <a:t>Ont inspiré La Bruyère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3800475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 descr="cara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775" y="381000"/>
            <a:ext cx="3860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143000" y="2743200"/>
            <a:ext cx="70707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/>
              <a:t>LA TRANSMISSION DES ÉCRITS DES</a:t>
            </a:r>
          </a:p>
          <a:p>
            <a:endParaRPr lang="fr-FR" sz="3200"/>
          </a:p>
          <a:p>
            <a:r>
              <a:rPr lang="fr-FR" sz="3200"/>
              <a:t>             PHILOSOPHES GRECS</a:t>
            </a:r>
            <a:endParaRPr lang="fr-F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71600"/>
            <a:ext cx="38227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241925" y="5775325"/>
            <a:ext cx="299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PTOLÉMÉE I SÔTER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93725" y="1050925"/>
            <a:ext cx="3832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FONDATION DU MUSÉE</a:t>
            </a:r>
          </a:p>
          <a:p>
            <a:r>
              <a:rPr lang="fr-FR"/>
              <a:t>ET DE LA BIBLIOTHÈQUE</a:t>
            </a:r>
          </a:p>
          <a:p>
            <a:r>
              <a:rPr lang="fr-FR"/>
              <a:t>D’ALEXANDRIE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3400" y="3429000"/>
            <a:ext cx="3859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DÉMÉTRIOS DE PHALÈRE</a:t>
            </a:r>
          </a:p>
          <a:p>
            <a:r>
              <a:rPr lang="fr-FR"/>
              <a:t>(350-283 av.J.C.)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17525" y="4708525"/>
            <a:ext cx="4248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ÉLÈVE DE THÉOPHRASTE</a:t>
            </a:r>
          </a:p>
          <a:p>
            <a:r>
              <a:rPr lang="fr-FR"/>
              <a:t>		et</a:t>
            </a:r>
          </a:p>
          <a:p>
            <a:r>
              <a:rPr lang="fr-FR"/>
              <a:t>ANCIEN TYRAN D’ATHÈNES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  <p:bldP spid="51205" grpId="0" build="p" autoUpdateAnimBg="0"/>
      <p:bldP spid="51206" grpId="0" build="p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304800"/>
            <a:ext cx="25654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096000" y="3048000"/>
            <a:ext cx="2249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PTOLÉMÉE II</a:t>
            </a:r>
          </a:p>
          <a:p>
            <a:r>
              <a:rPr lang="fr-FR"/>
              <a:t>PHILADELPHE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914400" y="609600"/>
            <a:ext cx="3986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RECUEIL DES LIVRES</a:t>
            </a:r>
          </a:p>
          <a:p>
            <a:r>
              <a:rPr lang="fr-FR"/>
              <a:t>PERSONNELS D’ARISTOTE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590800" y="2743200"/>
            <a:ext cx="29019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À SON APOGÉE,</a:t>
            </a:r>
          </a:p>
          <a:p>
            <a:r>
              <a:rPr lang="fr-FR"/>
              <a:t>LA BIBLIOTHÈQUE</a:t>
            </a:r>
          </a:p>
          <a:p>
            <a:r>
              <a:rPr lang="fr-FR"/>
              <a:t>RENFERMERA</a:t>
            </a:r>
          </a:p>
          <a:p>
            <a:r>
              <a:rPr lang="fr-FR"/>
              <a:t>700.000 VOLUMES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62000" y="4800600"/>
            <a:ext cx="7077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INCENDIÉE PAR LES ROMAINS DE JULES CESAR</a:t>
            </a:r>
          </a:p>
          <a:p>
            <a:endParaRPr lang="fr-FR"/>
          </a:p>
          <a:p>
            <a:r>
              <a:rPr lang="fr-FR"/>
              <a:t>PUIS LORS DE L’INVASION ARABE (VII</a:t>
            </a:r>
            <a:r>
              <a:rPr lang="fr-FR" baseline="30000"/>
              <a:t>e </a:t>
            </a:r>
            <a:r>
              <a:rPr lang="fr-FR"/>
              <a:t>siècle)</a:t>
            </a:r>
          </a:p>
        </p:txBody>
      </p:sp>
      <p:pic>
        <p:nvPicPr>
          <p:cNvPr id="105479" name="Image 7" descr="volum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2700" y="2270125"/>
            <a:ext cx="25019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ZoneTexte 7"/>
          <p:cNvSpPr txBox="1">
            <a:spLocks noChangeArrowheads="1"/>
          </p:cNvSpPr>
          <p:nvPr/>
        </p:nvSpPr>
        <p:spPr bwMode="auto">
          <a:xfrm>
            <a:off x="673100" y="1322388"/>
            <a:ext cx="185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build="p" autoUpdateAnimBg="0"/>
      <p:bldP spid="52231" grpId="0" build="p" autoUpdateAnimBg="0"/>
      <p:bldP spid="52232" grpId="0" build="p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860F14-9A57-FB42-8A2C-F43F321A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964015"/>
            <a:ext cx="6623950" cy="52732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9DF600-6D31-F847-A9B8-27F802AA1017}"/>
              </a:ext>
            </a:extLst>
          </p:cNvPr>
          <p:cNvSpPr txBox="1"/>
          <p:nvPr/>
        </p:nvSpPr>
        <p:spPr>
          <a:xfrm>
            <a:off x="2843808" y="260648"/>
            <a:ext cx="433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CYPERUS PAPYRUS  </a:t>
            </a:r>
            <a:r>
              <a:rPr lang="el-GR" dirty="0"/>
              <a:t>πάπυρος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00389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447AEB-18B0-0F43-A062-5B51E0D6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42"/>
            <a:ext cx="9144000" cy="33373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C376E7-4C53-B546-A479-53D7FE0A065F}"/>
              </a:ext>
            </a:extLst>
          </p:cNvPr>
          <p:cNvSpPr txBox="1"/>
          <p:nvPr/>
        </p:nvSpPr>
        <p:spPr>
          <a:xfrm>
            <a:off x="2310291" y="836712"/>
            <a:ext cx="452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TIGE TRIANGULAIRE COUPÉE</a:t>
            </a:r>
          </a:p>
        </p:txBody>
      </p:sp>
    </p:spTree>
    <p:extLst>
      <p:ext uri="{BB962C8B-B14F-4D97-AF65-F5344CB8AC3E}">
        <p14:creationId xmlns:p14="http://schemas.microsoft.com/office/powerpoint/2010/main" val="16694841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54901A-C2FC-1748-9DE3-0592FEF57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434001" cy="66797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16AEF2-3806-1047-AFB8-8BEB16D927FD}"/>
              </a:ext>
            </a:extLst>
          </p:cNvPr>
          <p:cNvSpPr txBox="1"/>
          <p:nvPr/>
        </p:nvSpPr>
        <p:spPr>
          <a:xfrm>
            <a:off x="1259632" y="548680"/>
            <a:ext cx="4976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COUPE DE LA TIGE EN LANIÈRES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AEC0E4-474F-9C4C-8C44-896504CAE8F3}"/>
              </a:ext>
            </a:extLst>
          </p:cNvPr>
          <p:cNvSpPr txBox="1"/>
          <p:nvPr/>
        </p:nvSpPr>
        <p:spPr>
          <a:xfrm>
            <a:off x="2339752" y="6027003"/>
            <a:ext cx="5163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ASSEMBLAGE DES LANIÈRES </a:t>
            </a:r>
          </a:p>
          <a:p>
            <a:r>
              <a:rPr lang="fr-FR" dirty="0"/>
              <a:t>EN COUCHES PERPENDICULAIRES</a:t>
            </a:r>
          </a:p>
        </p:txBody>
      </p:sp>
    </p:spTree>
    <p:extLst>
      <p:ext uri="{BB962C8B-B14F-4D97-AF65-F5344CB8AC3E}">
        <p14:creationId xmlns:p14="http://schemas.microsoft.com/office/powerpoint/2010/main" val="8050601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4CE030-EF52-8244-858C-BA2AF8CC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0"/>
            <a:ext cx="659423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88F942-4FC9-544C-BC46-0D78FDC87FA3}"/>
              </a:ext>
            </a:extLst>
          </p:cNvPr>
          <p:cNvSpPr txBox="1"/>
          <p:nvPr/>
        </p:nvSpPr>
        <p:spPr>
          <a:xfrm>
            <a:off x="395536" y="213285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FEUILLE</a:t>
            </a:r>
          </a:p>
        </p:txBody>
      </p:sp>
    </p:spTree>
    <p:extLst>
      <p:ext uri="{BB962C8B-B14F-4D97-AF65-F5344CB8AC3E}">
        <p14:creationId xmlns:p14="http://schemas.microsoft.com/office/powerpoint/2010/main" val="248710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838200"/>
            <a:ext cx="44608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842125" y="1889125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ZEUS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267456-CAB8-8D48-B3BF-4A506BE7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22" y="620688"/>
            <a:ext cx="6406398" cy="4254996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6B7C86D-2BC1-9A40-9495-6D8E906B1B5A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0192" y="980728"/>
            <a:ext cx="1268255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7855F6F-F7BB-6A48-AFB3-7ECE128F2357}"/>
              </a:ext>
            </a:extLst>
          </p:cNvPr>
          <p:cNvSpPr txBox="1"/>
          <p:nvPr/>
        </p:nvSpPr>
        <p:spPr>
          <a:xfrm>
            <a:off x="7596336" y="605879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CAPSA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F09DCC-12EE-9D46-8ABE-D373E24B016E}"/>
              </a:ext>
            </a:extLst>
          </p:cNvPr>
          <p:cNvSpPr txBox="1"/>
          <p:nvPr/>
        </p:nvSpPr>
        <p:spPr>
          <a:xfrm>
            <a:off x="2627784" y="5544492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VOLUMEN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85E6E02-82D0-0244-8925-0F483B97DBD9}"/>
              </a:ext>
            </a:extLst>
          </p:cNvPr>
          <p:cNvCxnSpPr/>
          <p:nvPr/>
        </p:nvCxnSpPr>
        <p:spPr bwMode="auto">
          <a:xfrm flipV="1">
            <a:off x="2843808" y="4875684"/>
            <a:ext cx="360040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507486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050925" y="669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990600" y="1905000"/>
            <a:ext cx="3867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LUCRÈCE (v.98-55 av.J.C.):</a:t>
            </a:r>
          </a:p>
          <a:p>
            <a:endParaRPr lang="fr-FR"/>
          </a:p>
          <a:p>
            <a:r>
              <a:rPr lang="fr-FR"/>
              <a:t> « DE NATURA RERUM » 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066800" y="3733800"/>
            <a:ext cx="271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</a:t>
            </a:r>
            <a:r>
              <a:rPr lang="fr-FR" b="1"/>
              <a:t>Atomes crochus</a:t>
            </a:r>
            <a:r>
              <a:rPr lang="fr-FR"/>
              <a:t> »</a:t>
            </a: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4475" y="762000"/>
            <a:ext cx="33972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1143000" y="685800"/>
            <a:ext cx="3367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AUTEURS LATINS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609600" y="762000"/>
            <a:ext cx="3663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ÉPICURE (341-270 av.J.C.)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609600" y="2438400"/>
            <a:ext cx="357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ORIGINAIRE DE SAMOS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2954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1295400" y="4343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7526" name="Text Box 8"/>
          <p:cNvSpPr txBox="1">
            <a:spLocks noChangeArrowheads="1"/>
          </p:cNvSpPr>
          <p:nvPr/>
        </p:nvSpPr>
        <p:spPr bwMode="auto">
          <a:xfrm>
            <a:off x="1295400" y="5181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752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8650" y="228600"/>
            <a:ext cx="42735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90600"/>
            <a:ext cx="7037388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38800" y="6019800"/>
            <a:ext cx="123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SAMOS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6324600" y="3124200"/>
            <a:ext cx="381000" cy="281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  <p:bldP spid="4608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431925" y="974725"/>
            <a:ext cx="490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FONDE UNE ÉCOLE AU LIEU DIT </a:t>
            </a:r>
          </a:p>
          <a:p>
            <a:r>
              <a:rPr lang="fr-FR"/>
              <a:t>LE JARDIN, À ATHÈNES,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1371600" y="3352800"/>
            <a:ext cx="7167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PHILOSOPHIE DU JARDIN (de l’amitié et du bonheur)</a:t>
            </a:r>
          </a:p>
          <a:p>
            <a:endParaRPr lang="fr-FR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295400" y="4876800"/>
            <a:ext cx="6523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Il considère que les atomes possèdent une pesanteur</a:t>
            </a:r>
          </a:p>
          <a:p>
            <a:r>
              <a:rPr lang="fr-FR"/>
              <a:t>essentielle, qui explique leur mouvement.</a:t>
            </a:r>
          </a:p>
          <a:p>
            <a:endParaRPr lang="fr-FR"/>
          </a:p>
        </p:txBody>
      </p:sp>
      <p:pic>
        <p:nvPicPr>
          <p:cNvPr id="109573" name="Image 4" descr="ÉPICU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304800"/>
            <a:ext cx="17732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355725" y="669925"/>
            <a:ext cx="6508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MOINES COPISTES DANS LE </a:t>
            </a:r>
          </a:p>
          <a:p>
            <a:r>
              <a:rPr lang="fr-FR"/>
              <a:t>SCRIPTORIUM DES COUVENTS MÉDIÉVAUX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828800"/>
            <a:ext cx="5480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3924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7613" y="1981200"/>
            <a:ext cx="364172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hoto, bâtiment, livre&#10;&#10;Description générée automatiquement">
            <a:extLst>
              <a:ext uri="{FF2B5EF4-FFF2-40B4-BE49-F238E27FC236}">
                <a16:creationId xmlns:a16="http://schemas.microsoft.com/office/drawing/2014/main" id="{92172484-AA95-2541-9C0E-D2337ADBA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5" r="2" b="6085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04800" y="1524000"/>
            <a:ext cx="35702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TRADUCTION DIRECTE </a:t>
            </a:r>
          </a:p>
          <a:p>
            <a:r>
              <a:rPr lang="fr-FR"/>
              <a:t>DE GREC EN LATIN</a:t>
            </a:r>
          </a:p>
          <a:p>
            <a:endParaRPr lang="fr-FR" sz="3200"/>
          </a:p>
          <a:p>
            <a:r>
              <a:rPr lang="fr-FR" sz="2800"/>
              <a:t>Notamment par </a:t>
            </a:r>
          </a:p>
          <a:p>
            <a:r>
              <a:rPr lang="fr-FR" sz="2800"/>
              <a:t>Jacques de Venise</a:t>
            </a:r>
          </a:p>
          <a:p>
            <a:r>
              <a:rPr lang="fr-FR" sz="2800"/>
              <a:t>traducteur d’Aristote</a:t>
            </a:r>
          </a:p>
          <a:p>
            <a:r>
              <a:rPr lang="fr-FR" sz="2800"/>
              <a:t>au Mont Saint-Michel</a:t>
            </a:r>
          </a:p>
          <a:p>
            <a:r>
              <a:rPr lang="fr-FR" sz="2800"/>
              <a:t> (XII</a:t>
            </a:r>
            <a:r>
              <a:rPr lang="fr-FR" sz="2800" baseline="30000"/>
              <a:t>e</a:t>
            </a:r>
            <a:r>
              <a:rPr lang="fr-FR" sz="2800"/>
              <a:t> siècle)</a:t>
            </a:r>
            <a:endParaRPr lang="fr-FR"/>
          </a:p>
        </p:txBody>
      </p:sp>
      <p:pic>
        <p:nvPicPr>
          <p:cNvPr id="114691" name="Image 3" descr="tumblr_litt9uZvRB1qgfrm4o1_5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81000"/>
            <a:ext cx="4737100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746125" y="212725"/>
            <a:ext cx="457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MANUSCRITS BYZANTINS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176338"/>
            <a:ext cx="586740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2004</Words>
  <Application>Microsoft Macintosh PowerPoint</Application>
  <PresentationFormat>Affichage à l'écran (4:3)</PresentationFormat>
  <Paragraphs>546</Paragraphs>
  <Slides>100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03" baseType="lpstr">
      <vt:lpstr>Symbol</vt:lpstr>
      <vt:lpstr>Times</vt:lpstr>
      <vt:lpstr>Nouvelle présentation</vt:lpstr>
      <vt:lpstr>Présentation PowerPoint</vt:lpstr>
      <vt:lpstr>Présentation PowerPoint</vt:lpstr>
      <vt:lpstr>Lien de parenté entre Zeus et Prométhée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CORRESPONDANCE ÉLÉMENT/QUALITÉS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olivierlafont@wanadoo.fr</dc:creator>
  <cp:lastModifiedBy>olivierlafont@wanadoo.fr</cp:lastModifiedBy>
  <cp:revision>1</cp:revision>
  <dcterms:created xsi:type="dcterms:W3CDTF">2021-01-07T12:56:04Z</dcterms:created>
  <dcterms:modified xsi:type="dcterms:W3CDTF">2021-01-07T12:57:04Z</dcterms:modified>
</cp:coreProperties>
</file>