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7"/>
  </p:notesMasterIdLst>
  <p:sldIdLst>
    <p:sldId id="386" r:id="rId2"/>
    <p:sldId id="256" r:id="rId3"/>
    <p:sldId id="257" r:id="rId4"/>
    <p:sldId id="387" r:id="rId5"/>
    <p:sldId id="258" r:id="rId6"/>
    <p:sldId id="417" r:id="rId7"/>
    <p:sldId id="259" r:id="rId8"/>
    <p:sldId id="264" r:id="rId9"/>
    <p:sldId id="260" r:id="rId10"/>
    <p:sldId id="310" r:id="rId11"/>
    <p:sldId id="311" r:id="rId12"/>
    <p:sldId id="261" r:id="rId13"/>
    <p:sldId id="262" r:id="rId14"/>
    <p:sldId id="405" r:id="rId15"/>
    <p:sldId id="318" r:id="rId16"/>
    <p:sldId id="418" r:id="rId17"/>
    <p:sldId id="419" r:id="rId18"/>
    <p:sldId id="263" r:id="rId19"/>
    <p:sldId id="265" r:id="rId20"/>
    <p:sldId id="315" r:id="rId21"/>
    <p:sldId id="389" r:id="rId22"/>
    <p:sldId id="266" r:id="rId23"/>
    <p:sldId id="267" r:id="rId24"/>
    <p:sldId id="268" r:id="rId25"/>
    <p:sldId id="334" r:id="rId26"/>
    <p:sldId id="302" r:id="rId27"/>
    <p:sldId id="269" r:id="rId28"/>
    <p:sldId id="271" r:id="rId29"/>
    <p:sldId id="270" r:id="rId30"/>
    <p:sldId id="407" r:id="rId31"/>
    <p:sldId id="390" r:id="rId32"/>
    <p:sldId id="275" r:id="rId33"/>
    <p:sldId id="409" r:id="rId34"/>
    <p:sldId id="273" r:id="rId35"/>
    <p:sldId id="329" r:id="rId36"/>
    <p:sldId id="330" r:id="rId37"/>
    <p:sldId id="324" r:id="rId38"/>
    <p:sldId id="331" r:id="rId39"/>
    <p:sldId id="316" r:id="rId40"/>
    <p:sldId id="317" r:id="rId41"/>
    <p:sldId id="328" r:id="rId42"/>
    <p:sldId id="357" r:id="rId43"/>
    <p:sldId id="314" r:id="rId44"/>
    <p:sldId id="313" r:id="rId45"/>
    <p:sldId id="391" r:id="rId46"/>
    <p:sldId id="392" r:id="rId47"/>
    <p:sldId id="321" r:id="rId48"/>
    <p:sldId id="397" r:id="rId49"/>
    <p:sldId id="404" r:id="rId50"/>
    <p:sldId id="403" r:id="rId51"/>
    <p:sldId id="394" r:id="rId52"/>
    <p:sldId id="395" r:id="rId53"/>
    <p:sldId id="312" r:id="rId54"/>
    <p:sldId id="274" r:id="rId55"/>
    <p:sldId id="276" r:id="rId56"/>
    <p:sldId id="374" r:id="rId57"/>
    <p:sldId id="369" r:id="rId58"/>
    <p:sldId id="370" r:id="rId59"/>
    <p:sldId id="398" r:id="rId60"/>
    <p:sldId id="372" r:id="rId61"/>
    <p:sldId id="368" r:id="rId62"/>
    <p:sldId id="373" r:id="rId63"/>
    <p:sldId id="279" r:id="rId64"/>
    <p:sldId id="281" r:id="rId65"/>
    <p:sldId id="298" r:id="rId66"/>
    <p:sldId id="396" r:id="rId67"/>
    <p:sldId id="411" r:id="rId68"/>
    <p:sldId id="277" r:id="rId69"/>
    <p:sldId id="278" r:id="rId70"/>
    <p:sldId id="303" r:id="rId71"/>
    <p:sldId id="399" r:id="rId72"/>
    <p:sldId id="415" r:id="rId73"/>
    <p:sldId id="333" r:id="rId74"/>
    <p:sldId id="408" r:id="rId75"/>
    <p:sldId id="280" r:id="rId76"/>
    <p:sldId id="400" r:id="rId77"/>
    <p:sldId id="401" r:id="rId78"/>
    <p:sldId id="282" r:id="rId79"/>
    <p:sldId id="406" r:id="rId80"/>
    <p:sldId id="283" r:id="rId81"/>
    <p:sldId id="402" r:id="rId82"/>
    <p:sldId id="284" r:id="rId83"/>
    <p:sldId id="320" r:id="rId84"/>
    <p:sldId id="414" r:id="rId85"/>
    <p:sldId id="377" r:id="rId86"/>
    <p:sldId id="326" r:id="rId87"/>
    <p:sldId id="382" r:id="rId88"/>
    <p:sldId id="306" r:id="rId89"/>
    <p:sldId id="319" r:id="rId90"/>
    <p:sldId id="376" r:id="rId91"/>
    <p:sldId id="305" r:id="rId92"/>
    <p:sldId id="285" r:id="rId93"/>
    <p:sldId id="286" r:id="rId94"/>
    <p:sldId id="378" r:id="rId95"/>
    <p:sldId id="304" r:id="rId96"/>
    <p:sldId id="287" r:id="rId97"/>
    <p:sldId id="322" r:id="rId98"/>
    <p:sldId id="323" r:id="rId99"/>
    <p:sldId id="410" r:id="rId100"/>
    <p:sldId id="293" r:id="rId101"/>
    <p:sldId id="380" r:id="rId102"/>
    <p:sldId id="362" r:id="rId103"/>
    <p:sldId id="295" r:id="rId104"/>
    <p:sldId id="297" r:id="rId105"/>
    <p:sldId id="379" r:id="rId106"/>
    <p:sldId id="385" r:id="rId107"/>
    <p:sldId id="412" r:id="rId108"/>
    <p:sldId id="325" r:id="rId109"/>
    <p:sldId id="296" r:id="rId110"/>
    <p:sldId id="307" r:id="rId111"/>
    <p:sldId id="300" r:id="rId112"/>
    <p:sldId id="327" r:id="rId113"/>
    <p:sldId id="301" r:id="rId114"/>
    <p:sldId id="393" r:id="rId115"/>
    <p:sldId id="413" r:id="rId1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tx2"/>
        </a:solidFill>
        <a:latin typeface="Times New Roman" pitchFamily="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>
      <p:cViewPr varScale="1">
        <p:scale>
          <a:sx n="121" d="100"/>
          <a:sy n="121" d="100"/>
        </p:scale>
        <p:origin x="4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96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19487B8-CCF6-CF48-A0F5-CC7D1C6205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202B24-04DC-1B4A-B6F2-7024144C6DA9}" type="slidenum">
              <a:rPr lang="fr-FR">
                <a:latin typeface="Times New Roman" pitchFamily="4" charset="0"/>
              </a:rPr>
              <a:pPr/>
              <a:t>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6BADF-7EE6-504C-A28B-6A7DD908801F}" type="slidenum">
              <a:rPr lang="fr-FR">
                <a:latin typeface="Times New Roman" pitchFamily="4" charset="0"/>
              </a:rPr>
              <a:pPr/>
              <a:t>11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8693C-EF36-744C-BF05-27EF63FDB070}" type="slidenum">
              <a:rPr lang="fr-FR">
                <a:latin typeface="Times New Roman" pitchFamily="4" charset="0"/>
              </a:rPr>
              <a:pPr/>
              <a:t>113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0354F-D4CA-C24B-848C-ADE265261CBD}" type="slidenum">
              <a:rPr lang="fr-FR">
                <a:latin typeface="Times New Roman" pitchFamily="4" charset="0"/>
              </a:rPr>
              <a:pPr/>
              <a:t>114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9C9E4-733E-B44A-B395-EE91FC92A1CD}" type="slidenum">
              <a:rPr lang="fr-FR">
                <a:latin typeface="Times New Roman" pitchFamily="4" charset="0"/>
              </a:rPr>
              <a:pPr/>
              <a:t>12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HYGIE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BC6DC-7264-CC47-B420-23AFD23A6DC4}" type="slidenum">
              <a:rPr lang="fr-FR">
                <a:latin typeface="Times New Roman" pitchFamily="4" charset="0"/>
              </a:rPr>
              <a:pPr/>
              <a:t>13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Asclépios et Hygie (Louvre)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A870C-E09C-2047-9F53-5BF7DA26732F}" type="slidenum">
              <a:rPr lang="fr-FR">
                <a:latin typeface="Times New Roman" pitchFamily="4" charset="0"/>
              </a:rPr>
              <a:pPr/>
              <a:t>15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E10F5-CEF7-2445-88B6-6302585302B9}" type="slidenum">
              <a:rPr lang="fr-FR">
                <a:latin typeface="Times New Roman" pitchFamily="4" charset="0"/>
              </a:rPr>
              <a:pPr/>
              <a:t>18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95732-CD2D-314E-894E-867B6443B809}" type="slidenum">
              <a:rPr lang="fr-FR">
                <a:latin typeface="Times New Roman" pitchFamily="4" charset="0"/>
              </a:rPr>
              <a:pPr/>
              <a:t>19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Théâtre d’ Épidaure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2F8F7-7599-5847-A921-F6204BCED641}" type="slidenum">
              <a:rPr lang="fr-FR">
                <a:latin typeface="Times New Roman" pitchFamily="4" charset="0"/>
              </a:rPr>
              <a:pPr/>
              <a:t>20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BD6BA-3D7B-8C48-B711-C24EF19CE995}" type="slidenum">
              <a:rPr lang="fr-FR">
                <a:latin typeface="Times New Roman" pitchFamily="4" charset="0"/>
              </a:rPr>
              <a:pPr/>
              <a:t>21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83711-A0AD-2E4B-9830-485D9DE40234}" type="slidenum">
              <a:rPr lang="fr-FR">
                <a:latin typeface="Times New Roman" pitchFamily="4" charset="0"/>
              </a:rPr>
              <a:pPr/>
              <a:t>22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CECA6F-D684-D04E-AE69-22EE1941A1FB}" type="slidenum">
              <a:rPr lang="fr-FR">
                <a:latin typeface="Times New Roman" pitchFamily="4" charset="0"/>
              </a:rPr>
              <a:pPr/>
              <a:t>23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Cos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B3FFFF-A7A1-2F48-ADCF-F77A8BD0B440}" type="slidenum">
              <a:rPr lang="fr-FR">
                <a:latin typeface="Times New Roman" pitchFamily="4" charset="0"/>
              </a:rPr>
              <a:pPr/>
              <a:t>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FB57D-105E-E149-9999-2DB338D5927F}" type="slidenum">
              <a:rPr lang="fr-FR">
                <a:latin typeface="Times New Roman" pitchFamily="4" charset="0"/>
              </a:rPr>
              <a:pPr/>
              <a:t>24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4A3999-58DA-E847-B64E-5B456E1CA4D2}" type="slidenum">
              <a:rPr lang="fr-FR">
                <a:latin typeface="Times New Roman" pitchFamily="4" charset="0"/>
              </a:rPr>
              <a:pPr/>
              <a:t>25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3A7BDF-58CD-4447-978F-086EDDF1183A}" type="slidenum">
              <a:rPr lang="fr-FR">
                <a:latin typeface="Times New Roman" pitchFamily="4" charset="0"/>
              </a:rPr>
              <a:pPr/>
              <a:t>26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217B9-DC7A-BD44-9752-729B63EA195F}" type="slidenum">
              <a:rPr lang="fr-FR">
                <a:latin typeface="Times New Roman" pitchFamily="4" charset="0"/>
              </a:rPr>
              <a:pPr/>
              <a:t>27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Texte d’Hippocrate en arabe et en siriaque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8A118-D18E-B244-B2AD-599FAE88A12F}" type="slidenum">
              <a:rPr lang="fr-FR">
                <a:latin typeface="Times New Roman" pitchFamily="4" charset="0"/>
              </a:rPr>
              <a:pPr/>
              <a:t>28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174FC-5022-DB49-9BD4-99367E50E30F}" type="slidenum">
              <a:rPr lang="fr-FR">
                <a:latin typeface="Times New Roman" pitchFamily="4" charset="0"/>
              </a:rPr>
              <a:pPr/>
              <a:t>29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3832BD-8BB4-0341-B84C-240BEC717CA7}" type="slidenum">
              <a:rPr lang="fr-FR">
                <a:latin typeface="Times New Roman" pitchFamily="4" charset="0"/>
              </a:rPr>
              <a:pPr/>
              <a:t>31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2BC74-1D23-B34B-80FE-2A0AC8A327D3}" type="slidenum">
              <a:rPr lang="fr-FR">
                <a:latin typeface="Times New Roman" pitchFamily="4" charset="0"/>
              </a:rPr>
              <a:pPr/>
              <a:t>32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Galien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E0491-330E-E443-AB0F-75A6D73D9521}" type="slidenum">
              <a:rPr lang="fr-FR">
                <a:latin typeface="Times New Roman" pitchFamily="4" charset="0"/>
              </a:rPr>
              <a:pPr/>
              <a:t>34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Pergame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4E2CF-1E9C-1143-BDCD-C19F75034830}" type="slidenum">
              <a:rPr lang="fr-FR">
                <a:latin typeface="Times New Roman" pitchFamily="4" charset="0"/>
              </a:rPr>
              <a:pPr/>
              <a:t>35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58FF0-1520-D440-B929-1EBCF0C11FFD}" type="slidenum">
              <a:rPr lang="fr-FR">
                <a:latin typeface="Times New Roman" pitchFamily="4" charset="0"/>
              </a:rPr>
              <a:pPr/>
              <a:t>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158723-B1BF-F542-95C7-B785D46D8FC8}" type="slidenum">
              <a:rPr lang="fr-FR">
                <a:latin typeface="Times New Roman" pitchFamily="4" charset="0"/>
              </a:rPr>
              <a:pPr/>
              <a:t>36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C05D36-9F23-D44A-9116-A04E2DD89583}" type="slidenum">
              <a:rPr lang="fr-FR">
                <a:latin typeface="Times New Roman" pitchFamily="4" charset="0"/>
              </a:rPr>
              <a:pPr/>
              <a:t>37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B1FEE-8840-4641-8F77-4B51E1213457}" type="slidenum">
              <a:rPr lang="fr-FR">
                <a:latin typeface="Times New Roman" pitchFamily="4" charset="0"/>
              </a:rPr>
              <a:pPr/>
              <a:t>38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7B5CE-1DEB-3144-B139-B151C6CE73E3}" type="slidenum">
              <a:rPr lang="fr-FR">
                <a:latin typeface="Times New Roman" pitchFamily="4" charset="0"/>
              </a:rPr>
              <a:pPr/>
              <a:t>39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F1A7F-4BE4-6249-AAF6-B624DD888373}" type="slidenum">
              <a:rPr lang="fr-FR">
                <a:latin typeface="Times New Roman" pitchFamily="4" charset="0"/>
              </a:rPr>
              <a:pPr/>
              <a:t>40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Pergame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2893A-9F6D-FE48-9638-9A5BA23273AD}" type="slidenum">
              <a:rPr lang="fr-FR">
                <a:latin typeface="Times New Roman" pitchFamily="4" charset="0"/>
              </a:rPr>
              <a:pPr/>
              <a:t>41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F9590-1898-D44A-8F1A-6CD43065BA56}" type="slidenum">
              <a:rPr lang="fr-FR">
                <a:latin typeface="Times New Roman" pitchFamily="4" charset="0"/>
              </a:rPr>
              <a:pPr/>
              <a:t>42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6D3DE6-840B-B94E-8FFE-F159429EC7B9}" type="slidenum">
              <a:rPr lang="fr-FR">
                <a:latin typeface="Times New Roman" pitchFamily="4" charset="0"/>
              </a:rPr>
              <a:pPr/>
              <a:t>43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C88C2-EFE5-DE41-BFEF-D163857E17DD}" type="slidenum">
              <a:rPr lang="fr-FR">
                <a:latin typeface="Times New Roman" pitchFamily="4" charset="0"/>
              </a:rPr>
              <a:pPr/>
              <a:t>44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A8CC7-132C-F342-B986-2F64F5E52894}" type="slidenum">
              <a:rPr lang="fr-FR">
                <a:latin typeface="Times New Roman" pitchFamily="4" charset="0"/>
              </a:rPr>
              <a:pPr/>
              <a:t>45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A0AE2-581B-9544-BE9A-866067F8FC5F}" type="slidenum">
              <a:rPr lang="fr-FR">
                <a:latin typeface="Times New Roman" pitchFamily="4" charset="0"/>
              </a:rPr>
              <a:pPr/>
              <a:t>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0218F-3C72-1745-B846-09334DB6C639}" type="slidenum">
              <a:rPr lang="fr-FR">
                <a:latin typeface="Times New Roman" pitchFamily="4" charset="0"/>
              </a:rPr>
              <a:pPr/>
              <a:t>46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BB9E3A-1C5B-F54E-8B48-5BE586B5288F}" type="slidenum">
              <a:rPr lang="fr-FR">
                <a:latin typeface="Times New Roman" pitchFamily="4" charset="0"/>
              </a:rPr>
              <a:pPr/>
              <a:t>47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C7960E-9836-FE46-A940-0C64E18B1F57}" type="slidenum">
              <a:rPr lang="fr-FR">
                <a:latin typeface="Times New Roman" pitchFamily="4" charset="0"/>
              </a:rPr>
              <a:pPr/>
              <a:t>48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8EC9E-8CB2-A34C-BB8C-04D395E51719}" type="slidenum">
              <a:rPr lang="fr-FR">
                <a:latin typeface="Times New Roman" pitchFamily="4" charset="0"/>
              </a:rPr>
              <a:pPr/>
              <a:t>49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E2E17-9D68-8C43-8CC4-2749534A8F8F}" type="slidenum">
              <a:rPr lang="fr-FR">
                <a:latin typeface="Times New Roman" pitchFamily="4" charset="0"/>
              </a:rPr>
              <a:pPr/>
              <a:t>50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76158-2273-4943-B121-8BBF91F0F5D1}" type="slidenum">
              <a:rPr lang="fr-FR">
                <a:latin typeface="Times New Roman" pitchFamily="4" charset="0"/>
              </a:rPr>
              <a:pPr/>
              <a:t>51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73052-A5B7-984A-98D7-8322A935697B}" type="slidenum">
              <a:rPr lang="fr-FR">
                <a:latin typeface="Times New Roman" pitchFamily="4" charset="0"/>
              </a:rPr>
              <a:pPr/>
              <a:t>52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5E2E8-99FD-7B46-A41F-7B5D11260DC5}" type="slidenum">
              <a:rPr lang="fr-FR">
                <a:latin typeface="Times New Roman" pitchFamily="4" charset="0"/>
              </a:rPr>
              <a:pPr/>
              <a:t>53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98077-DE2C-3F4D-9FBF-FAEE4C695B1A}" type="slidenum">
              <a:rPr lang="fr-FR">
                <a:latin typeface="Times New Roman" pitchFamily="4" charset="0"/>
              </a:rPr>
              <a:pPr/>
              <a:t>54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Galien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DA950C-2A58-1B4F-8A63-F16A5E97532B}" type="slidenum">
              <a:rPr lang="fr-FR">
                <a:latin typeface="Times New Roman" pitchFamily="4" charset="0"/>
              </a:rPr>
              <a:pPr/>
              <a:t>55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Édition des œuvres d’Hippocrate et de Galien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72851-052B-E546-AE14-01933A37D87D}" type="slidenum">
              <a:rPr lang="fr-FR">
                <a:latin typeface="Times New Roman" pitchFamily="4" charset="0"/>
              </a:rPr>
              <a:pPr/>
              <a:t>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APOLLON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68906-6088-0645-B3F8-7107621EA25E}" type="slidenum">
              <a:rPr lang="fr-FR">
                <a:latin typeface="Times New Roman" pitchFamily="4" charset="0"/>
              </a:rPr>
              <a:pPr/>
              <a:t>56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DE8C7-CCB4-E142-A432-FCBD27D1CDBC}" type="slidenum">
              <a:rPr lang="fr-FR">
                <a:latin typeface="Times New Roman" pitchFamily="4" charset="0"/>
              </a:rPr>
              <a:pPr/>
              <a:t>57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628C0-F514-4440-AD83-09E3FB69F8FF}" type="slidenum">
              <a:rPr lang="fr-FR">
                <a:latin typeface="Times New Roman" pitchFamily="4" charset="0"/>
              </a:rPr>
              <a:pPr/>
              <a:t>58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7CBDD-9117-AD45-AEC0-8EB74155B5B8}" type="slidenum">
              <a:rPr lang="fr-FR">
                <a:latin typeface="Times New Roman" pitchFamily="4" charset="0"/>
              </a:rPr>
              <a:pPr/>
              <a:t>59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B2724-678E-A54B-85EA-3972E2458212}" type="slidenum">
              <a:rPr lang="fr-FR">
                <a:latin typeface="Times New Roman" pitchFamily="4" charset="0"/>
              </a:rPr>
              <a:pPr/>
              <a:t>60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21FEE6-D9FB-7E49-A976-17D8A55E9A42}" type="slidenum">
              <a:rPr lang="fr-FR">
                <a:latin typeface="Times New Roman" pitchFamily="4" charset="0"/>
              </a:rPr>
              <a:pPr/>
              <a:t>61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924E5F-8B2B-414E-80DA-375F2EBD6F3B}" type="slidenum">
              <a:rPr lang="fr-FR">
                <a:latin typeface="Times New Roman" pitchFamily="4" charset="0"/>
              </a:rPr>
              <a:pPr/>
              <a:t>62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7DF4B-EEBB-4245-8C9D-CF8E4E1ACA66}" type="slidenum">
              <a:rPr lang="fr-FR">
                <a:latin typeface="Times New Roman" pitchFamily="4" charset="0"/>
              </a:rPr>
              <a:pPr/>
              <a:t>63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3EBAE3-E4FB-E643-97C3-F6C8DFE80111}" type="slidenum">
              <a:rPr lang="fr-FR">
                <a:latin typeface="Times New Roman" pitchFamily="4" charset="0"/>
              </a:rPr>
              <a:pPr/>
              <a:t>64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89B394-DBEF-2B4D-84ED-388BA0836BF3}" type="slidenum">
              <a:rPr lang="fr-FR">
                <a:latin typeface="Times New Roman" pitchFamily="4" charset="0"/>
              </a:rPr>
              <a:pPr/>
              <a:t>65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09701B-3F6D-7E47-9550-7A9FC4BA4C29}" type="slidenum">
              <a:rPr lang="fr-FR">
                <a:latin typeface="Times New Roman" pitchFamily="4" charset="0"/>
              </a:rPr>
              <a:pPr/>
              <a:t>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CORONIS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F2901D-5E7B-7448-9C29-202EF647538E}" type="slidenum">
              <a:rPr lang="fr-FR">
                <a:latin typeface="Times New Roman" pitchFamily="4" charset="0"/>
              </a:rPr>
              <a:pPr/>
              <a:t>66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F34E6-03FE-5744-9C8E-39EFD1FEEC05}" type="slidenum">
              <a:rPr lang="fr-FR">
                <a:latin typeface="Times New Roman" pitchFamily="4" charset="0"/>
              </a:rPr>
              <a:pPr/>
              <a:t>68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1600C-450B-7742-AF3F-897CA44CA79A}" type="slidenum">
              <a:rPr lang="fr-FR">
                <a:latin typeface="Times New Roman" pitchFamily="4" charset="0"/>
              </a:rPr>
              <a:pPr/>
              <a:t>69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05C34-AA30-B54E-A77B-C01225FAAED0}" type="slidenum">
              <a:rPr lang="fr-FR">
                <a:latin typeface="Times New Roman" pitchFamily="4" charset="0"/>
              </a:rPr>
              <a:pPr/>
              <a:t>70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51389-74C0-B242-BD4B-FAD99761BE18}" type="slidenum">
              <a:rPr lang="fr-FR">
                <a:latin typeface="Times New Roman" pitchFamily="4" charset="0"/>
              </a:rPr>
              <a:pPr/>
              <a:t>71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C8E23-F2DA-114B-8FED-96A8C9E80D15}" type="slidenum">
              <a:rPr lang="fr-FR">
                <a:latin typeface="Times New Roman" pitchFamily="4" charset="0"/>
              </a:rPr>
              <a:pPr/>
              <a:t>73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B5E58-DB5F-E946-BCB0-40D3D5D9DA10}" type="slidenum">
              <a:rPr lang="fr-FR">
                <a:latin typeface="Times New Roman" pitchFamily="4" charset="0"/>
              </a:rPr>
              <a:pPr/>
              <a:t>75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A6352-804C-A44A-AB35-5D19EB450F4A}" type="slidenum">
              <a:rPr lang="fr-FR">
                <a:latin typeface="Times New Roman" pitchFamily="4" charset="0"/>
              </a:rPr>
              <a:pPr/>
              <a:t>76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519B7-C064-1449-B012-F4694E43087B}" type="slidenum">
              <a:rPr lang="fr-FR">
                <a:latin typeface="Times New Roman" pitchFamily="4" charset="0"/>
              </a:rPr>
              <a:pPr/>
              <a:t>77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FA119-6AC1-3B4C-84E3-575294BEC280}" type="slidenum">
              <a:rPr lang="fr-FR">
                <a:latin typeface="Times New Roman" pitchFamily="4" charset="0"/>
              </a:rPr>
              <a:pPr/>
              <a:t>78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91FA0-3C33-D74F-ADC5-C57E82DB648E}" type="slidenum">
              <a:rPr lang="fr-FR">
                <a:latin typeface="Times New Roman" pitchFamily="4" charset="0"/>
              </a:rPr>
              <a:pPr/>
              <a:t>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CHIRON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520C6-7718-F947-8E39-0996321F577B}" type="slidenum">
              <a:rPr lang="fr-FR">
                <a:latin typeface="Times New Roman" pitchFamily="4" charset="0"/>
              </a:rPr>
              <a:pPr/>
              <a:t>80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B4204-167A-BB4B-BD1A-2C2CE4D1C156}" type="slidenum">
              <a:rPr lang="fr-FR">
                <a:latin typeface="Times New Roman" pitchFamily="4" charset="0"/>
              </a:rPr>
              <a:pPr/>
              <a:t>81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9C13B-5BFD-F74D-93B1-FA1DE59C492F}" type="slidenum">
              <a:rPr lang="fr-FR">
                <a:latin typeface="Times New Roman" pitchFamily="4" charset="0"/>
              </a:rPr>
              <a:pPr/>
              <a:t>82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4A21D9-A984-A04C-A5C1-DC3537CE188D}" type="slidenum">
              <a:rPr lang="fr-FR">
                <a:latin typeface="Times New Roman" pitchFamily="4" charset="0"/>
              </a:rPr>
              <a:pPr/>
              <a:t>83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324887-B7B4-5D4D-9F91-E18C7AB152FD}" type="slidenum">
              <a:rPr lang="fr-FR">
                <a:latin typeface="Times New Roman" pitchFamily="4" charset="0"/>
              </a:rPr>
              <a:pPr/>
              <a:t>85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2420FB-F568-E346-B206-B60A09E5A0EE}" type="slidenum">
              <a:rPr lang="fr-FR">
                <a:latin typeface="Times New Roman" pitchFamily="4" charset="0"/>
              </a:rPr>
              <a:pPr/>
              <a:t>86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36C89-4D23-4D4F-AE22-D73B08980F6B}" type="slidenum">
              <a:rPr lang="fr-FR">
                <a:latin typeface="Times New Roman" pitchFamily="4" charset="0"/>
              </a:rPr>
              <a:pPr/>
              <a:t>87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29151-8097-4349-9F6E-2FBE8B763252}" type="slidenum">
              <a:rPr lang="fr-FR">
                <a:latin typeface="Times New Roman" pitchFamily="4" charset="0"/>
              </a:rPr>
              <a:pPr/>
              <a:t>88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D5F59-F51D-9244-9F40-85E898B9892F}" type="slidenum">
              <a:rPr lang="fr-FR">
                <a:latin typeface="Times New Roman" pitchFamily="4" charset="0"/>
              </a:rPr>
              <a:pPr/>
              <a:t>89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BB588-E471-C14C-BDB2-0EA85A7F897A}" type="slidenum">
              <a:rPr lang="fr-FR">
                <a:latin typeface="Times New Roman" pitchFamily="4" charset="0"/>
              </a:rPr>
              <a:pPr/>
              <a:t>90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A2D1D-FE24-F344-8167-E9BE2066E34C}" type="slidenum">
              <a:rPr lang="fr-FR">
                <a:latin typeface="Times New Roman" pitchFamily="4" charset="0"/>
              </a:rPr>
              <a:pPr/>
              <a:t>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ASCLÉPIOS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F7A15-5C46-154F-AD23-AF3E23BEA467}" type="slidenum">
              <a:rPr lang="fr-FR">
                <a:latin typeface="Times New Roman" pitchFamily="4" charset="0"/>
              </a:rPr>
              <a:pPr/>
              <a:t>91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4D2F9A-9854-1141-91D8-DD96E9D04667}" type="slidenum">
              <a:rPr lang="fr-FR">
                <a:latin typeface="Times New Roman" pitchFamily="4" charset="0"/>
              </a:rPr>
              <a:pPr/>
              <a:t>92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45B0B-D7CD-2144-84F5-68E2AC4EA243}" type="slidenum">
              <a:rPr lang="fr-FR">
                <a:latin typeface="Times New Roman" pitchFamily="4" charset="0"/>
              </a:rPr>
              <a:pPr/>
              <a:t>93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0A7BC-EB8B-F141-87A8-968078A6B06B}" type="slidenum">
              <a:rPr lang="fr-FR">
                <a:latin typeface="Times New Roman" pitchFamily="4" charset="0"/>
              </a:rPr>
              <a:pPr/>
              <a:t>94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1EF8C-F536-D34F-9C0D-5587C265C00D}" type="slidenum">
              <a:rPr lang="fr-FR">
                <a:latin typeface="Times New Roman" pitchFamily="4" charset="0"/>
              </a:rPr>
              <a:pPr/>
              <a:t>95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06A94-D25F-BD42-89C4-E990036D58BB}" type="slidenum">
              <a:rPr lang="fr-FR">
                <a:latin typeface="Times New Roman" pitchFamily="4" charset="0"/>
              </a:rPr>
              <a:pPr/>
              <a:t>96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2C2C3-2EF9-1848-8E33-9E14432D275A}" type="slidenum">
              <a:rPr lang="fr-FR">
                <a:latin typeface="Times New Roman" pitchFamily="4" charset="0"/>
              </a:rPr>
              <a:pPr/>
              <a:t>97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23A82-F003-C343-A18E-1FAC9452FE82}" type="slidenum">
              <a:rPr lang="fr-FR">
                <a:latin typeface="Times New Roman" pitchFamily="4" charset="0"/>
              </a:rPr>
              <a:pPr/>
              <a:t>98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7E1A86-E722-A04F-B715-10EEDCB4DD98}" type="slidenum">
              <a:rPr lang="fr-FR">
                <a:latin typeface="Times New Roman" pitchFamily="4" charset="0"/>
              </a:rPr>
              <a:pPr/>
              <a:t>100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65B25F-5729-8A4C-9ECB-D861FD6AE180}" type="slidenum">
              <a:rPr lang="fr-FR">
                <a:latin typeface="Times New Roman" pitchFamily="4" charset="0"/>
              </a:rPr>
              <a:pPr/>
              <a:t>101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225ED-1154-104B-B776-DFAA19F85BBB}" type="slidenum">
              <a:rPr lang="fr-FR">
                <a:latin typeface="Times New Roman" pitchFamily="4" charset="0"/>
              </a:rPr>
              <a:pPr/>
              <a:t>10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B41A7-FBAD-354D-820D-F912911799D1}" type="slidenum">
              <a:rPr lang="fr-FR">
                <a:latin typeface="Times New Roman" pitchFamily="4" charset="0"/>
              </a:rPr>
              <a:pPr/>
              <a:t>102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6088A-6FE1-6D4D-855A-25ED2DBF71B8}" type="slidenum">
              <a:rPr lang="fr-FR">
                <a:latin typeface="Times New Roman" pitchFamily="4" charset="0"/>
              </a:rPr>
              <a:pPr/>
              <a:t>103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FF9AB-6458-FB4D-88F8-CEB1CEBC3938}" type="slidenum">
              <a:rPr lang="fr-FR">
                <a:latin typeface="Times New Roman" pitchFamily="4" charset="0"/>
              </a:rPr>
              <a:pPr/>
              <a:t>104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46E47-C521-5645-BC3A-E51A26224BF3}" type="slidenum">
              <a:rPr lang="fr-FR">
                <a:latin typeface="Times New Roman" pitchFamily="4" charset="0"/>
              </a:rPr>
              <a:pPr/>
              <a:t>105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666EF-1B6E-E648-A2AA-2B18369625FA}" type="slidenum">
              <a:rPr lang="fr-FR">
                <a:latin typeface="Times New Roman" pitchFamily="4" charset="0"/>
              </a:rPr>
              <a:pPr/>
              <a:t>106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54905-1A03-E64E-9F69-63ED3EDE9027}" type="slidenum">
              <a:rPr lang="fr-FR">
                <a:latin typeface="Times New Roman" pitchFamily="4" charset="0"/>
              </a:rPr>
              <a:pPr/>
              <a:t>108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9A5F5E-9767-2546-A099-BA04062BA798}" type="slidenum">
              <a:rPr lang="fr-FR">
                <a:latin typeface="Times New Roman" pitchFamily="4" charset="0"/>
              </a:rPr>
              <a:pPr/>
              <a:t>109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7BD88-6F88-EB46-8A6B-EE2456CBA6D6}" type="slidenum">
              <a:rPr lang="fr-FR">
                <a:latin typeface="Times New Roman" pitchFamily="4" charset="0"/>
              </a:rPr>
              <a:pPr/>
              <a:t>110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89D60-5AE3-3747-8A0A-A880932883FF}" type="slidenum">
              <a:rPr lang="fr-FR">
                <a:latin typeface="Times New Roman" pitchFamily="4" charset="0"/>
              </a:rPr>
              <a:pPr/>
              <a:t>111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DEB2BE-64CD-3442-A1F5-D97F511DC21E}" type="slidenum">
              <a:rPr lang="fr-FR">
                <a:latin typeface="Times New Roman" pitchFamily="4" charset="0"/>
              </a:rPr>
              <a:pPr/>
              <a:t>112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36DC-4656-CF42-8986-490A1D4621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42EC8-C8A5-224D-BA91-6E5A90FC59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24650" y="228600"/>
            <a:ext cx="2114550" cy="5867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191250" cy="5867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F05F-9B08-A041-94C4-B652458B6C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4AB25-2377-9241-AA2E-5962BDAF6D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EC62D-7E87-FC45-B61E-89A591FDCA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28CE-3227-3246-B220-9C72D1ECB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7A58-46CE-D84E-9D2A-0F9B1D0524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0E30E-8E89-3E4E-A362-39FB0459AF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9C0F6-5A52-9040-BC94-9F0C2C4146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CB5AF-D19E-9E4E-B9E3-0CE679869E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92390-CB52-5C49-BD3B-60DAE1C4987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4FBF0-EA42-9540-8147-67A19490F4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45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47237BE-5149-0446-8905-3D356654FB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62000" y="1981200"/>
            <a:ext cx="28511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000"/>
              <a:t>  GALIEN </a:t>
            </a:r>
          </a:p>
          <a:p>
            <a:endParaRPr lang="fr-FR" sz="4000"/>
          </a:p>
          <a:p>
            <a:r>
              <a:rPr lang="fr-FR" sz="4000"/>
              <a:t>GLORIFIÉ.</a:t>
            </a:r>
          </a:p>
          <a:p>
            <a:endParaRPr lang="fr-FR"/>
          </a:p>
        </p:txBody>
      </p:sp>
      <p:pic>
        <p:nvPicPr>
          <p:cNvPr id="15363" name="Picture 8" descr="Gali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81000"/>
            <a:ext cx="43053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533400"/>
            <a:ext cx="44624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203325" y="2327275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/>
              <a:t>ZEUS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22325" y="3394075"/>
            <a:ext cx="1911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/>
              <a:t>FOUDROIE</a:t>
            </a:r>
          </a:p>
          <a:p>
            <a:endParaRPr lang="fr-FR" sz="2400"/>
          </a:p>
          <a:p>
            <a:r>
              <a:rPr lang="fr-FR" sz="2400"/>
              <a:t>ASCLÉPIOS</a:t>
            </a:r>
            <a:endParaRPr lang="fr-FR" sz="2000" b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60198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Comment 3"/>
          <p:cNvSpPr>
            <a:spLocks noChangeArrowheads="1"/>
          </p:cNvSpPr>
          <p:nvPr/>
        </p:nvSpPr>
        <p:spPr bwMode="auto">
          <a:xfrm>
            <a:off x="6858000" y="1066800"/>
            <a:ext cx="1828800" cy="14763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LA SAIGNÉE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PURGE LES HUMEURS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3492" name="Comment 4"/>
          <p:cNvSpPr>
            <a:spLocks noChangeArrowheads="1"/>
          </p:cNvSpPr>
          <p:nvPr/>
        </p:nvSpPr>
        <p:spPr bwMode="auto">
          <a:xfrm>
            <a:off x="6858000" y="3352800"/>
            <a:ext cx="1828800" cy="1338263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ELLE EST RATIQUÉE PAR LE CHIRURGIEN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SAIGNE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08000"/>
            <a:ext cx="67818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3"/>
          <p:cNvSpPr txBox="1">
            <a:spLocks noChangeArrowheads="1"/>
          </p:cNvSpPr>
          <p:nvPr/>
        </p:nvSpPr>
        <p:spPr bwMode="auto">
          <a:xfrm>
            <a:off x="2590800" y="5257800"/>
            <a:ext cx="38989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PALETTE À SAIGNER</a:t>
            </a:r>
          </a:p>
          <a:p>
            <a:r>
              <a:rPr lang="fr-FR"/>
              <a:t>        BISTOURIS</a:t>
            </a:r>
          </a:p>
          <a:p>
            <a:r>
              <a:rPr lang="fr-FR"/>
              <a:t>       XVII</a:t>
            </a:r>
            <a:r>
              <a:rPr lang="fr-FR" baseline="30000"/>
              <a:t>e</a:t>
            </a:r>
            <a:r>
              <a:rPr lang="fr-FR"/>
              <a:t>SIÈCLE</a:t>
            </a:r>
          </a:p>
        </p:txBody>
      </p:sp>
      <p:pic>
        <p:nvPicPr>
          <p:cNvPr id="204803" name="Image 3" descr="C:\Users\Margo &amp; Oliv\Documents\these margo\photo\peste18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810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09600"/>
            <a:ext cx="70104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Comment 3"/>
          <p:cNvSpPr>
            <a:spLocks noChangeArrowheads="1"/>
          </p:cNvSpPr>
          <p:nvPr/>
        </p:nvSpPr>
        <p:spPr bwMode="auto">
          <a:xfrm>
            <a:off x="533400" y="3048000"/>
            <a:ext cx="8153400" cy="2027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LA PURGATION A POUR BUT DE PURGER LES HUMEURS VICIÉES.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LES ÉMÉTIQUES OU LES SUDORIFIQUES SONT DES PURGATIFS AU MÊME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TITRE QUE LES SUBSTANCES FAVORISANT L’ÉVACUATION DES 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MATIÈRES FÉCALES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62000"/>
            <a:ext cx="189071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429000"/>
            <a:ext cx="65532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Comment 3"/>
          <p:cNvSpPr>
            <a:spLocks noChangeArrowheads="1"/>
          </p:cNvSpPr>
          <p:nvPr/>
        </p:nvSpPr>
        <p:spPr bwMode="auto">
          <a:xfrm>
            <a:off x="3048000" y="304800"/>
            <a:ext cx="4953000" cy="12017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La préparation et l’administration des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purgatifs sont confiées aux apothicaires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886200" y="4876800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Seringue à clystère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Bosse clystè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9213"/>
            <a:ext cx="8686800" cy="67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20ae_1_sbl -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20688"/>
            <a:ext cx="73914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8797925" y="5915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Image 1" descr="img1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1275"/>
            <a:ext cx="54991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ZoneTexte 2"/>
          <p:cNvSpPr txBox="1">
            <a:spLocks noChangeArrowheads="1"/>
          </p:cNvSpPr>
          <p:nvPr/>
        </p:nvSpPr>
        <p:spPr bwMode="auto">
          <a:xfrm>
            <a:off x="228600" y="990600"/>
            <a:ext cx="28511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Gobelet à</a:t>
            </a: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prendre </a:t>
            </a: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médecine</a:t>
            </a:r>
          </a:p>
          <a:p>
            <a:endParaRPr lang="fr-FR" sz="3200">
              <a:ea typeface="Times New Roman" pitchFamily="4" charset="0"/>
              <a:cs typeface="Times New Roman" pitchFamily="4" charset="0"/>
            </a:endParaRP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Arcanum</a:t>
            </a: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Duplicatum</a:t>
            </a:r>
          </a:p>
          <a:p>
            <a:endParaRPr lang="fr-FR" sz="3200">
              <a:ea typeface="Times New Roman" pitchFamily="4" charset="0"/>
              <a:cs typeface="Times New Roman" pitchFamily="4" charset="0"/>
            </a:endParaRP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Verre soufflé</a:t>
            </a: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opalin</a:t>
            </a:r>
          </a:p>
          <a:p>
            <a:r>
              <a:rPr lang="fr-FR" sz="3200">
                <a:ea typeface="Times New Roman" pitchFamily="4" charset="0"/>
                <a:cs typeface="Times New Roman" pitchFamily="4" charset="0"/>
              </a:rPr>
              <a:t>Orléans ca 1730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09600"/>
            <a:ext cx="39973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5791200" y="2362200"/>
            <a:ext cx="18049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NICOLAS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LÉMERY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441325" y="395288"/>
            <a:ext cx="8474075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</a:rPr>
              <a:t>« LES PURGATIFS SONT CEUX QUI PAR UNE CERTAINE FERMENTATION &amp; IRRITATION QU’ILS EXCITENT DANS LE CORPS, DÉTACHENT LES HUMEURS SUPERFLUES, LES LIQUÉFIENT &amp; LES METTENT EN ÉTAT D’ÊTRE ÉVACUÉES. JE LES DIVISE EN CATHARTIQUES OU PURGATIFS, EN ÉMÉTIQUES OU VOMITIFS, EN DIAPHORÉTIQUES OU SUDORIFIQUES, EN DIURÉTIQUES OU APÉRITIFS. »</a:t>
            </a:r>
          </a:p>
          <a:p>
            <a:pPr>
              <a:lnSpc>
                <a:spcPct val="150000"/>
              </a:lnSpc>
            </a:pPr>
            <a:endParaRPr lang="fr-FR" sz="240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</a:rPr>
              <a:t>NICOLAS LÉMERY, </a:t>
            </a:r>
            <a:r>
              <a:rPr lang="fr-FR" sz="2400" b="0" i="1">
                <a:solidFill>
                  <a:schemeClr val="tx1"/>
                </a:solidFill>
              </a:rPr>
              <a:t>PHARMACOPÉE UNIVERSELLE.</a:t>
            </a:r>
            <a:endParaRPr lang="fr-FR" sz="20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28600"/>
            <a:ext cx="32051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0" y="388620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sz="2000" b="0"/>
          </a:p>
          <a:p>
            <a:endParaRPr lang="fr-FR" sz="2000" b="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00200" y="685800"/>
            <a:ext cx="162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ASCLÉPIOS</a:t>
            </a:r>
            <a:endParaRPr lang="fr-FR" sz="2000" b="0"/>
          </a:p>
        </p:txBody>
      </p:sp>
      <p:sp>
        <p:nvSpPr>
          <p:cNvPr id="81925" name="Comment 5"/>
          <p:cNvSpPr>
            <a:spLocks noChangeArrowheads="1"/>
          </p:cNvSpPr>
          <p:nvPr/>
        </p:nvSpPr>
        <p:spPr bwMode="auto">
          <a:xfrm>
            <a:off x="1447800" y="1447800"/>
            <a:ext cx="1828800" cy="16144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DIEU DE LA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MÉDECINE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581400"/>
            <a:ext cx="28368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441325" y="371475"/>
            <a:ext cx="68627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CATÉGORIES DE PURGATIFS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PHLEGMAGOGUES</a:t>
            </a:r>
          </a:p>
          <a:p>
            <a:r>
              <a:rPr lang="fr-FR">
                <a:solidFill>
                  <a:schemeClr val="tx1"/>
                </a:solidFill>
              </a:rPr>
              <a:t>CHOLAGOGUES</a:t>
            </a:r>
          </a:p>
          <a:p>
            <a:r>
              <a:rPr lang="fr-FR">
                <a:solidFill>
                  <a:schemeClr val="tx1"/>
                </a:solidFill>
              </a:rPr>
              <a:t>MÉLANOGOGUES</a:t>
            </a:r>
          </a:p>
          <a:p>
            <a:r>
              <a:rPr lang="fr-FR">
                <a:solidFill>
                  <a:schemeClr val="tx1"/>
                </a:solidFill>
              </a:rPr>
              <a:t>HYDRAGOGUES</a:t>
            </a:r>
          </a:p>
          <a:p>
            <a:r>
              <a:rPr lang="fr-FR">
                <a:solidFill>
                  <a:schemeClr val="tx1"/>
                </a:solidFill>
              </a:rPr>
              <a:t>PANCHYMAGOGUES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ÉMÉTIQUES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DIAPHORÉTIQUES OU SUDORIFIQUES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DIURÉTIQUES OU APÉRITIFS</a:t>
            </a:r>
            <a:endParaRPr lang="fr-FR" sz="20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304800" y="1066800"/>
            <a:ext cx="73914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000"/>
          </a:p>
          <a:p>
            <a:r>
              <a:rPr lang="fr-FR" sz="2000"/>
              <a:t>LA GRADUATION DES PROPRIÉTÉS</a:t>
            </a:r>
          </a:p>
          <a:p>
            <a:endParaRPr lang="fr-FR" sz="2000"/>
          </a:p>
          <a:p>
            <a:r>
              <a:rPr lang="fr-FR" sz="2000"/>
              <a:t>SELON AL-KINDI</a:t>
            </a:r>
          </a:p>
          <a:p>
            <a:endParaRPr lang="fr-FR" sz="2000"/>
          </a:p>
          <a:p>
            <a:r>
              <a:rPr lang="fr-FR" sz="2000"/>
              <a:t>DEGRÉ          	PARTIES DE CHAUD      PARTIES DE FROID</a:t>
            </a:r>
          </a:p>
          <a:p>
            <a:endParaRPr lang="fr-FR" sz="2000"/>
          </a:p>
          <a:p>
            <a:r>
              <a:rPr lang="fr-FR" sz="2000"/>
              <a:t>ZERO		           1                                           1</a:t>
            </a:r>
          </a:p>
          <a:p>
            <a:r>
              <a:rPr lang="fr-FR" sz="2000"/>
              <a:t>PREMIER                     2                                           1</a:t>
            </a:r>
          </a:p>
          <a:p>
            <a:r>
              <a:rPr lang="fr-FR" sz="2000"/>
              <a:t>DEUXIÈME                  4                                           1</a:t>
            </a:r>
          </a:p>
          <a:p>
            <a:r>
              <a:rPr lang="fr-FR" sz="2000"/>
              <a:t>TROISIÈME                 8                                           1</a:t>
            </a:r>
          </a:p>
          <a:p>
            <a:r>
              <a:rPr lang="fr-FR" sz="2000"/>
              <a:t>QUATRIÈME              16                                          1</a:t>
            </a:r>
          </a:p>
          <a:p>
            <a:endParaRPr lang="fr-FR" sz="2000"/>
          </a:p>
          <a:p>
            <a:endParaRPr lang="fr-FR" sz="2000"/>
          </a:p>
          <a:p>
            <a:r>
              <a:rPr lang="fr-FR" sz="2000"/>
              <a:t>LES COMPLEXIONS SONT LIÉES À L’HUMEUR QUI DOMINE CHEZ</a:t>
            </a:r>
          </a:p>
          <a:p>
            <a:r>
              <a:rPr lang="fr-FR" sz="2000"/>
              <a:t>LE SUJET.</a:t>
            </a:r>
          </a:p>
          <a:p>
            <a:endParaRPr lang="fr-FR" sz="2000"/>
          </a:p>
        </p:txBody>
      </p:sp>
      <p:sp>
        <p:nvSpPr>
          <p:cNvPr id="222211" name="Line 4"/>
          <p:cNvSpPr>
            <a:spLocks noChangeShapeType="1"/>
          </p:cNvSpPr>
          <p:nvPr/>
        </p:nvSpPr>
        <p:spPr bwMode="auto">
          <a:xfrm>
            <a:off x="4953000" y="31242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2212" name="Line 5"/>
          <p:cNvSpPr>
            <a:spLocks noChangeShapeType="1"/>
          </p:cNvSpPr>
          <p:nvPr/>
        </p:nvSpPr>
        <p:spPr bwMode="auto">
          <a:xfrm flipH="1" flipV="1">
            <a:off x="2057400" y="30480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2213" name="Line 6"/>
          <p:cNvSpPr>
            <a:spLocks noChangeShapeType="1"/>
          </p:cNvSpPr>
          <p:nvPr/>
        </p:nvSpPr>
        <p:spPr bwMode="auto">
          <a:xfrm>
            <a:off x="7620000" y="30480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2214" name="Line 7"/>
          <p:cNvSpPr>
            <a:spLocks noChangeShapeType="1"/>
          </p:cNvSpPr>
          <p:nvPr/>
        </p:nvSpPr>
        <p:spPr bwMode="auto">
          <a:xfrm>
            <a:off x="4953000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2215" name="Line 8"/>
          <p:cNvSpPr>
            <a:spLocks noChangeShapeType="1"/>
          </p:cNvSpPr>
          <p:nvPr/>
        </p:nvSpPr>
        <p:spPr bwMode="auto">
          <a:xfrm>
            <a:off x="4953000" y="4800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221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228600"/>
            <a:ext cx="1577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092A9B-77DE-DC82-3E5B-2020D2451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3837"/>
            <a:ext cx="3630613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871ED4-E4AB-03BD-E65D-6FF582D7913F}"/>
              </a:ext>
            </a:extLst>
          </p:cNvPr>
          <p:cNvSpPr txBox="1"/>
          <p:nvPr/>
        </p:nvSpPr>
        <p:spPr>
          <a:xfrm>
            <a:off x="539552" y="1196752"/>
            <a:ext cx="331052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Cette théorie se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retrouvait même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les ouvrages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vulgarisation,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 les</a:t>
            </a:r>
          </a:p>
          <a:p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Remèdes de </a:t>
            </a:r>
          </a:p>
          <a:p>
            <a:r>
              <a:rPr lang="fr-F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Madame Fouquet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Text Box 2"/>
          <p:cNvSpPr txBox="1">
            <a:spLocks noChangeArrowheads="1"/>
          </p:cNvSpPr>
          <p:nvPr/>
        </p:nvSpPr>
        <p:spPr bwMode="auto">
          <a:xfrm>
            <a:off x="669925" y="371475"/>
            <a:ext cx="833437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« SI VOUS DONNIEZ DES CHOSES FROIDES AU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 QUATRIÈME DEGRÉ À CELUI QUI EST CHAUD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 AU TROISIÈME DEGRÉ, TANT S’EN FAUDROIT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 QUE VOUS LE SOULAGEASSIEZ QU’AU 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CONTRAIRE VOUS LE REFROIDIRIEZ ».</a:t>
            </a:r>
          </a:p>
          <a:p>
            <a:endParaRPr lang="fr-FR">
              <a:solidFill>
                <a:schemeClr val="tx1"/>
              </a:solidFill>
            </a:endParaRP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REMÈDES DE MADAME FOUQUET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3"/>
          <p:cNvSpPr>
            <a:spLocks noChangeArrowheads="1"/>
          </p:cNvSpPr>
          <p:nvPr/>
        </p:nvSpPr>
        <p:spPr bwMode="auto">
          <a:xfrm>
            <a:off x="684213" y="16684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8355" name="Text Box 4"/>
          <p:cNvSpPr txBox="1">
            <a:spLocks noChangeArrowheads="1"/>
          </p:cNvSpPr>
          <p:nvPr/>
        </p:nvSpPr>
        <p:spPr bwMode="auto">
          <a:xfrm>
            <a:off x="762000" y="304800"/>
            <a:ext cx="788035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CETTE THÉORIE ÉTAIT </a:t>
            </a:r>
          </a:p>
          <a:p>
            <a:r>
              <a:rPr lang="fr-FR"/>
              <a:t>UNIVERSELLEMENT ADMISE</a:t>
            </a:r>
          </a:p>
          <a:p>
            <a:r>
              <a:rPr lang="fr-FR"/>
              <a:t>AU MOYEN-</a:t>
            </a:r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ÂGE.</a:t>
            </a:r>
          </a:p>
          <a:p>
            <a:endParaRPr lang="fr-FR" altLang="ja-JP">
              <a:ea typeface="ＭＳ Ｐゴシック" pitchFamily="4" charset="-128"/>
              <a:cs typeface="ＭＳ Ｐゴシック" pitchFamily="4" charset="-128"/>
            </a:endParaRP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PEU-À-PEU, À PARTIR DE LA RENAISSANCE,</a:t>
            </a: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DES CONTESTATIONS,</a:t>
            </a: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PLUS OU MOINS VIOLENTES,</a:t>
            </a: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SE PRODUISIRENT…</a:t>
            </a:r>
          </a:p>
          <a:p>
            <a:endParaRPr lang="fr-FR" altLang="ja-JP">
              <a:ea typeface="ＭＳ Ｐゴシック" pitchFamily="4" charset="-128"/>
              <a:cs typeface="ＭＳ Ｐゴシック" pitchFamily="4" charset="-128"/>
            </a:endParaRP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AU COURS DU XVII</a:t>
            </a:r>
            <a:r>
              <a:rPr lang="fr-FR" altLang="ja-JP" baseline="30000">
                <a:ea typeface="ＭＳ Ｐゴシック" pitchFamily="4" charset="-128"/>
                <a:cs typeface="ＭＳ Ｐゴシック" pitchFamily="4" charset="-128"/>
              </a:rPr>
              <a:t>e</a:t>
            </a:r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 SIÈCLE, </a:t>
            </a: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LA FACULTÉ DE MÉDECINE DE PARIS</a:t>
            </a: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RÉSISTA À TOUTES LES TENTATIVES</a:t>
            </a:r>
          </a:p>
          <a:p>
            <a:r>
              <a:rPr lang="fr-FR" altLang="ja-JP">
                <a:ea typeface="ＭＳ Ｐゴシック" pitchFamily="4" charset="-128"/>
                <a:cs typeface="ＭＳ Ｐゴシック" pitchFamily="4" charset="-128"/>
              </a:rPr>
              <a:t>DE REMISE EN CAUSE DE GALIEN.</a:t>
            </a:r>
          </a:p>
          <a:p>
            <a:endParaRPr lang="fr-FR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lien-u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04800"/>
            <a:ext cx="4318000" cy="61341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90600" y="2133600"/>
            <a:ext cx="18502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/>
              <a:t>Pour en</a:t>
            </a:r>
          </a:p>
          <a:p>
            <a:r>
              <a:rPr lang="fr-FR" b="0" dirty="0"/>
              <a:t>savoir plus: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0"/>
            <a:ext cx="5284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Comment 3"/>
          <p:cNvSpPr>
            <a:spLocks noChangeArrowheads="1"/>
          </p:cNvSpPr>
          <p:nvPr/>
        </p:nvSpPr>
        <p:spPr bwMode="auto">
          <a:xfrm>
            <a:off x="304800" y="2819400"/>
            <a:ext cx="19050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   HYGIE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5364" name="Comment 4"/>
          <p:cNvSpPr>
            <a:spLocks noChangeArrowheads="1"/>
          </p:cNvSpPr>
          <p:nvPr/>
        </p:nvSpPr>
        <p:spPr bwMode="auto">
          <a:xfrm>
            <a:off x="304800" y="3810000"/>
            <a:ext cx="1828800" cy="16144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 sz="180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DÉESSE DE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LA SANTÉ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Comment 3"/>
          <p:cNvSpPr>
            <a:spLocks noChangeArrowheads="1"/>
          </p:cNvSpPr>
          <p:nvPr/>
        </p:nvSpPr>
        <p:spPr bwMode="auto">
          <a:xfrm>
            <a:off x="2819400" y="5867400"/>
            <a:ext cx="3886200" cy="7889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 ASCLÉPIOS ET HYGIE (LOUVRE)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 2" descr="Asclépios Hy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7051675" cy="63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BBB6442E-6AB8-3D0D-9ECB-82FC41A3A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66" y="692696"/>
            <a:ext cx="6248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/>
              <a:t>L’AUTRE FILLE </a:t>
            </a:r>
          </a:p>
          <a:p>
            <a:r>
              <a:rPr lang="fr-FR" dirty="0"/>
              <a:t>D’ ASCLÉPIOS,</a:t>
            </a:r>
          </a:p>
          <a:p>
            <a:r>
              <a:rPr lang="fr-FR" dirty="0"/>
              <a:t>PANACÉE,  </a:t>
            </a:r>
          </a:p>
          <a:p>
            <a:r>
              <a:rPr lang="fr-FR" dirty="0"/>
              <a:t>DONNA SON NOM </a:t>
            </a:r>
          </a:p>
          <a:p>
            <a:r>
              <a:rPr lang="fr-FR" dirty="0"/>
              <a:t>À UN MÉDICAMENT </a:t>
            </a:r>
          </a:p>
          <a:p>
            <a:r>
              <a:rPr lang="fr-FR" dirty="0"/>
              <a:t>UNIVERSEL:</a:t>
            </a:r>
          </a:p>
          <a:p>
            <a:r>
              <a:rPr lang="fr-FR" dirty="0"/>
              <a:t>LA PANACÉE.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40758-4A91-DBC2-093F-0B7D5F48F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990" y="332656"/>
            <a:ext cx="446196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4B4476-F559-9894-444F-E83CE1480E0A}"/>
              </a:ext>
            </a:extLst>
          </p:cNvPr>
          <p:cNvSpPr txBox="1"/>
          <p:nvPr/>
        </p:nvSpPr>
        <p:spPr>
          <a:xfrm>
            <a:off x="539552" y="261998"/>
            <a:ext cx="7511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Dans l’</a:t>
            </a:r>
            <a:r>
              <a:rPr lang="fr-FR" sz="3200" i="1" dirty="0"/>
              <a:t>Iliade</a:t>
            </a:r>
            <a:r>
              <a:rPr lang="fr-FR" sz="3200" dirty="0"/>
              <a:t> d’Homère, les médecins de</a:t>
            </a:r>
          </a:p>
          <a:p>
            <a:r>
              <a:rPr lang="fr-FR" sz="3200" dirty="0"/>
              <a:t>l’armée grecque sont les fils d’Asclépios,</a:t>
            </a:r>
          </a:p>
          <a:p>
            <a:r>
              <a:rPr lang="fr-FR" sz="3200" dirty="0" err="1"/>
              <a:t>Macaon</a:t>
            </a:r>
            <a:r>
              <a:rPr lang="fr-FR" sz="3200" dirty="0"/>
              <a:t> et </a:t>
            </a:r>
            <a:r>
              <a:rPr lang="fr-FR" sz="3200" dirty="0" err="1"/>
              <a:t>Podalire</a:t>
            </a:r>
            <a:r>
              <a:rPr lang="fr-FR" sz="3200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2972A8-670E-AD9A-A884-558769FBB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201" y="1946985"/>
            <a:ext cx="5189598" cy="46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2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63FB4F-C365-ABA4-E360-2B92F90ACED7}"/>
              </a:ext>
            </a:extLst>
          </p:cNvPr>
          <p:cNvSpPr txBox="1"/>
          <p:nvPr/>
        </p:nvSpPr>
        <p:spPr>
          <a:xfrm>
            <a:off x="611560" y="188640"/>
            <a:ext cx="80648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/>
              <a:t>Les Asclépiades sont censés être des descendants d’Asclépios, ce sont les prêtres d’Asclépios dans ses temples les </a:t>
            </a:r>
            <a:r>
              <a:rPr lang="fr-FR" sz="2800" dirty="0" err="1"/>
              <a:t>Asclépiéions</a:t>
            </a:r>
            <a:r>
              <a:rPr lang="fr-FR" sz="2800" dirty="0"/>
              <a:t>.</a:t>
            </a:r>
          </a:p>
        </p:txBody>
      </p:sp>
      <p:pic>
        <p:nvPicPr>
          <p:cNvPr id="3" name="Image 2" descr="Une image contenant extérieur, herbe, montagne, haut-plateau&#10;&#10;Description générée automatiquement">
            <a:extLst>
              <a:ext uri="{FF2B5EF4-FFF2-40B4-BE49-F238E27FC236}">
                <a16:creationId xmlns:a16="http://schemas.microsoft.com/office/drawing/2014/main" id="{E1EF3951-855E-DD03-7230-33A846322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16832"/>
            <a:ext cx="6028692" cy="45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3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6048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mment 3"/>
          <p:cNvSpPr>
            <a:spLocks noChangeArrowheads="1"/>
          </p:cNvSpPr>
          <p:nvPr/>
        </p:nvSpPr>
        <p:spPr bwMode="auto">
          <a:xfrm>
            <a:off x="3810000" y="62484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b="0">
                <a:solidFill>
                  <a:srgbClr val="000000"/>
                </a:solidFill>
                <a:latin typeface="Geneva" charset="0"/>
              </a:rPr>
              <a:t>ÉPIDAURE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br>
              <a:rPr lang="fr-FR">
                <a:ea typeface="ＭＳ Ｐゴシック" pitchFamily="4" charset="-128"/>
                <a:cs typeface="ＭＳ Ｐゴシック" pitchFamily="4" charset="-128"/>
              </a:rPr>
            </a:br>
            <a:br>
              <a:rPr lang="fr-FR">
                <a:ea typeface="ＭＳ Ｐゴシック" pitchFamily="4" charset="-128"/>
                <a:cs typeface="ＭＳ Ｐゴシック" pitchFamily="4" charset="-128"/>
              </a:rPr>
            </a:br>
            <a:r>
              <a:rPr lang="fr-FR">
                <a:ea typeface="ＭＳ Ｐゴシック" pitchFamily="4" charset="-128"/>
                <a:cs typeface="ＭＳ Ｐゴシック" pitchFamily="4" charset="-128"/>
              </a:rPr>
              <a:t>THÉORIE </a:t>
            </a:r>
            <a:br>
              <a:rPr lang="fr-FR">
                <a:ea typeface="ＭＳ Ｐゴシック" pitchFamily="4" charset="-128"/>
                <a:cs typeface="ＭＳ Ｐゴシック" pitchFamily="4" charset="-128"/>
              </a:rPr>
            </a:br>
            <a:r>
              <a:rPr lang="fr-FR">
                <a:ea typeface="ＭＳ Ｐゴシック" pitchFamily="4" charset="-128"/>
                <a:cs typeface="ＭＳ Ｐゴシック" pitchFamily="4" charset="-128"/>
              </a:rPr>
              <a:t>HIPPOCRATICO-GALÉNIQUE </a:t>
            </a:r>
            <a:br>
              <a:rPr lang="fr-FR">
                <a:ea typeface="ＭＳ Ｐゴシック" pitchFamily="4" charset="-128"/>
                <a:cs typeface="ＭＳ Ｐゴシック" pitchFamily="4" charset="-128"/>
              </a:rPr>
            </a:br>
            <a:r>
              <a:rPr lang="fr-FR">
                <a:ea typeface="ＭＳ Ｐゴシック" pitchFamily="4" charset="-128"/>
                <a:cs typeface="ＭＳ Ｐゴシック" pitchFamily="4" charset="-128"/>
              </a:rPr>
              <a:t>DES HUMEURS</a:t>
            </a:r>
          </a:p>
        </p:txBody>
      </p:sp>
      <p:sp>
        <p:nvSpPr>
          <p:cNvPr id="10245" name="Text Box 5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fr-FR" sz="2800" b="1">
                <a:solidFill>
                  <a:schemeClr val="tx2"/>
                </a:solidFill>
                <a:latin typeface="Times New Roman" pitchFamily="4" charset="0"/>
                <a:ea typeface="ＭＳ Ｐゴシック" pitchFamily="4" charset="-128"/>
                <a:cs typeface="ＭＳ Ｐゴシック" pitchFamily="4" charset="-128"/>
              </a:rPr>
              <a:t>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609600"/>
            <a:ext cx="42672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1295400" y="4419600"/>
            <a:ext cx="65532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0"/>
              <a:t>LE SERPENT D’ÉPIDAURE</a:t>
            </a:r>
          </a:p>
          <a:p>
            <a:pPr algn="ctr"/>
            <a:r>
              <a:rPr lang="fr-FR" sz="2000" b="0"/>
              <a:t>S’ENROULANT</a:t>
            </a:r>
          </a:p>
          <a:p>
            <a:pPr algn="ctr"/>
            <a:r>
              <a:rPr lang="fr-FR" sz="2000" b="0"/>
              <a:t>AUTOUR DE LA COUPE D’HYGIE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257800" y="2209800"/>
            <a:ext cx="35702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/>
              <a:t>HIPPOCRATE</a:t>
            </a:r>
          </a:p>
          <a:p>
            <a:pPr algn="ctr"/>
            <a:endParaRPr lang="fr-FR" sz="4000"/>
          </a:p>
          <a:p>
            <a:pPr algn="ctr"/>
            <a:r>
              <a:rPr lang="fr-FR" sz="4000"/>
              <a:t>DE COS</a:t>
            </a:r>
          </a:p>
        </p:txBody>
      </p:sp>
      <p:pic>
        <p:nvPicPr>
          <p:cNvPr id="49155" name="Picture 3" descr="PER_ANT_0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85800"/>
            <a:ext cx="44354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467600" y="6334125"/>
            <a:ext cx="922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COS</a:t>
            </a:r>
          </a:p>
        </p:txBody>
      </p:sp>
      <p:cxnSp>
        <p:nvCxnSpPr>
          <p:cNvPr id="5" name="Connecteur droit avec flèche 4"/>
          <p:cNvCxnSpPr>
            <a:cxnSpLocks noChangeShapeType="1"/>
          </p:cNvCxnSpPr>
          <p:nvPr/>
        </p:nvCxnSpPr>
        <p:spPr bwMode="auto">
          <a:xfrm rot="5400000" flipH="1" flipV="1">
            <a:off x="6362701" y="4914900"/>
            <a:ext cx="28194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81000"/>
            <a:ext cx="409416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omment 3"/>
          <p:cNvSpPr>
            <a:spLocks noChangeArrowheads="1"/>
          </p:cNvSpPr>
          <p:nvPr/>
        </p:nvSpPr>
        <p:spPr bwMode="auto">
          <a:xfrm>
            <a:off x="457200" y="35052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    COS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Comment 6"/>
          <p:cNvSpPr>
            <a:spLocks noChangeArrowheads="1"/>
          </p:cNvSpPr>
          <p:nvPr/>
        </p:nvSpPr>
        <p:spPr bwMode="auto">
          <a:xfrm>
            <a:off x="762000" y="4267200"/>
            <a:ext cx="1828800" cy="7889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Ve - IVe s.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av. J. C.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4583" name="Comment 7"/>
          <p:cNvSpPr>
            <a:spLocks noChangeArrowheads="1"/>
          </p:cNvSpPr>
          <p:nvPr/>
        </p:nvSpPr>
        <p:spPr bwMode="auto">
          <a:xfrm>
            <a:off x="685800" y="17526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HIPPOCRATE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55300" name="Picture 8" descr="Baud-Hippocr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81000"/>
            <a:ext cx="42179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09600" y="4648200"/>
            <a:ext cx="76930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L’OBSERVATION DES SYMPTOMES SERT À</a:t>
            </a:r>
          </a:p>
          <a:p>
            <a:endParaRPr lang="fr-FR"/>
          </a:p>
          <a:p>
            <a:r>
              <a:rPr lang="fr-FR"/>
              <a:t>ÉTABLIR LE DIAGNOSTIC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93725" y="828675"/>
            <a:ext cx="768191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CHEF D’ÉCOLE BRILLANT,</a:t>
            </a:r>
          </a:p>
          <a:p>
            <a:endParaRPr lang="fr-FR"/>
          </a:p>
          <a:p>
            <a:r>
              <a:rPr lang="fr-FR"/>
              <a:t>MÉDECIN DE GÉNIE, HIPPOCRATE,</a:t>
            </a:r>
          </a:p>
          <a:p>
            <a:endParaRPr lang="fr-FR"/>
          </a:p>
          <a:p>
            <a:r>
              <a:rPr lang="fr-FR"/>
              <a:t>ABANDONNE LA CONCEPTION PUREMENT</a:t>
            </a:r>
          </a:p>
          <a:p>
            <a:endParaRPr lang="fr-FR"/>
          </a:p>
          <a:p>
            <a:r>
              <a:rPr lang="fr-FR"/>
              <a:t>RELIGIEUSE DES MALADIES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762000" y="865188"/>
            <a:ext cx="6848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chemeClr val="tx1"/>
                </a:solidFill>
              </a:rPr>
              <a:t>CORPUS HIPPOCRATIQUE:</a:t>
            </a:r>
          </a:p>
          <a:p>
            <a:endParaRPr lang="fr-FR" sz="2400">
              <a:solidFill>
                <a:schemeClr val="tx1"/>
              </a:solidFill>
            </a:endParaRPr>
          </a:p>
          <a:p>
            <a:r>
              <a:rPr lang="fr-FR" sz="2400">
                <a:solidFill>
                  <a:schemeClr val="tx1"/>
                </a:solidFill>
              </a:rPr>
              <a:t>60 TEXTES ÉCRITS ENTRE 450 ET 300 AV. J.C.</a:t>
            </a:r>
          </a:p>
          <a:p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838200" y="2895600"/>
            <a:ext cx="65770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400" b="0" i="1">
                <a:solidFill>
                  <a:schemeClr val="tx1"/>
                </a:solidFill>
              </a:rPr>
              <a:t>APHORISMES</a:t>
            </a:r>
          </a:p>
          <a:p>
            <a:endParaRPr lang="fr-FR" sz="2400" b="0" i="1">
              <a:solidFill>
                <a:schemeClr val="tx1"/>
              </a:solidFill>
            </a:endParaRPr>
          </a:p>
          <a:p>
            <a:r>
              <a:rPr lang="fr-FR" sz="2400" b="0" i="1">
                <a:solidFill>
                  <a:schemeClr val="tx1"/>
                </a:solidFill>
              </a:rPr>
              <a:t>DE LA NATURE DE L’ HOMME</a:t>
            </a:r>
            <a:r>
              <a:rPr lang="fr-FR" sz="2400">
                <a:solidFill>
                  <a:schemeClr val="tx1"/>
                </a:solidFill>
              </a:rPr>
              <a:t>:</a:t>
            </a:r>
          </a:p>
          <a:p>
            <a:endParaRPr lang="fr-FR" sz="2400">
              <a:solidFill>
                <a:schemeClr val="tx1"/>
              </a:solidFill>
            </a:endParaRPr>
          </a:p>
          <a:p>
            <a:r>
              <a:rPr lang="fr-FR" sz="2400">
                <a:solidFill>
                  <a:schemeClr val="tx1"/>
                </a:solidFill>
              </a:rPr>
              <a:t>QUATRE HUMEURS:</a:t>
            </a:r>
          </a:p>
          <a:p>
            <a:r>
              <a:rPr lang="fr-FR" sz="2400">
                <a:solidFill>
                  <a:schemeClr val="tx1"/>
                </a:solidFill>
              </a:rPr>
              <a:t>SANG, PITUITE OU PHLEGME, BILE JAUNE</a:t>
            </a:r>
          </a:p>
          <a:p>
            <a:r>
              <a:rPr lang="fr-FR" sz="2400">
                <a:solidFill>
                  <a:schemeClr val="tx1"/>
                </a:solidFill>
              </a:rPr>
              <a:t> ET BILE NOIRE.</a:t>
            </a:r>
            <a:endParaRPr lang="fr-FR" sz="20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omment 3"/>
          <p:cNvSpPr>
            <a:spLocks noChangeArrowheads="1"/>
          </p:cNvSpPr>
          <p:nvPr/>
        </p:nvSpPr>
        <p:spPr bwMode="auto">
          <a:xfrm>
            <a:off x="914400" y="61722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TEXTE ARABE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5604" name="Comment 4"/>
          <p:cNvSpPr>
            <a:spLocks noChangeArrowheads="1"/>
          </p:cNvSpPr>
          <p:nvPr/>
        </p:nvSpPr>
        <p:spPr bwMode="auto">
          <a:xfrm>
            <a:off x="3048000" y="61722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SYRIAQUE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E6169F-50F9-C753-FD3A-6A95F380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47" y="31228"/>
            <a:ext cx="4321969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EDE2D72-913B-F520-D874-22A32C16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137" y="60010"/>
            <a:ext cx="39228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AVANT HIPPOCRATE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HIPPOCRATE DE COS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GALIEN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LES AUTEURS ARABES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LA TRADUCTION EN LATIN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ECOLE DE SALERNE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LES UNIVERSITÉS</a:t>
            </a:r>
          </a:p>
          <a:p>
            <a:r>
              <a:rPr lang="fr-FR" sz="2800" b="1">
                <a:solidFill>
                  <a:schemeClr val="tx2"/>
                </a:solidFill>
                <a:ea typeface="ＭＳ Ｐゴシック" pitchFamily="4" charset="-128"/>
                <a:cs typeface="ＭＳ Ｐゴシック" pitchFamily="4" charset="-128"/>
              </a:rPr>
              <a:t>LA THÉORIE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 1" descr="HPIM0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626350" cy="65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41388" y="2819400"/>
            <a:ext cx="2189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/>
              <a:t>GALIEN</a:t>
            </a:r>
            <a:endParaRPr lang="fr-FR"/>
          </a:p>
        </p:txBody>
      </p:sp>
      <p:pic>
        <p:nvPicPr>
          <p:cNvPr id="68611" name="Picture 3" descr="galien_ed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163" y="457200"/>
            <a:ext cx="45180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609600"/>
            <a:ext cx="47990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381000" y="4572000"/>
            <a:ext cx="1246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ym typeface="Symbol" pitchFamily="4" charset="2"/>
              </a:rPr>
              <a:t></a:t>
            </a:r>
            <a:endParaRPr lang="fr-FR" sz="2000" b="0"/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457200" y="5105400"/>
            <a:ext cx="1173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>
                <a:sym typeface="Symbol" pitchFamily="4" charset="2"/>
              </a:rPr>
              <a:t></a:t>
            </a:r>
            <a:endParaRPr lang="fr-FR" sz="2000"/>
          </a:p>
        </p:txBody>
      </p:sp>
      <p:sp>
        <p:nvSpPr>
          <p:cNvPr id="31747" name="Comment 3"/>
          <p:cNvSpPr>
            <a:spLocks noChangeArrowheads="1"/>
          </p:cNvSpPr>
          <p:nvPr/>
        </p:nvSpPr>
        <p:spPr bwMode="auto">
          <a:xfrm>
            <a:off x="228600" y="12954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GALIEN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1748" name="Comment 4"/>
          <p:cNvSpPr>
            <a:spLocks noChangeArrowheads="1"/>
          </p:cNvSpPr>
          <p:nvPr/>
        </p:nvSpPr>
        <p:spPr bwMode="auto">
          <a:xfrm>
            <a:off x="609600" y="2514600"/>
            <a:ext cx="914400" cy="120015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131 - 201         ou 216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 1" descr="carte_grec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17500"/>
            <a:ext cx="7504113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707" name="Connecteur droit avec flèche 3"/>
          <p:cNvCxnSpPr>
            <a:cxnSpLocks noChangeShapeType="1"/>
          </p:cNvCxnSpPr>
          <p:nvPr/>
        </p:nvCxnSpPr>
        <p:spPr bwMode="auto">
          <a:xfrm rot="5400000" flipH="1" flipV="1">
            <a:off x="4343400" y="4419600"/>
            <a:ext cx="40386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2708" name="ZoneTexte 4"/>
          <p:cNvSpPr txBox="1">
            <a:spLocks noChangeArrowheads="1"/>
          </p:cNvSpPr>
          <p:nvPr/>
        </p:nvSpPr>
        <p:spPr bwMode="auto">
          <a:xfrm>
            <a:off x="4343400" y="6334125"/>
            <a:ext cx="201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PERGAME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mment 3"/>
          <p:cNvSpPr>
            <a:spLocks noChangeArrowheads="1"/>
          </p:cNvSpPr>
          <p:nvPr/>
        </p:nvSpPr>
        <p:spPr bwMode="auto">
          <a:xfrm>
            <a:off x="7315200" y="647065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   PERGAME</a:t>
            </a:r>
            <a:endParaRPr lang="fr-FR" sz="1800" b="0" dirty="0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73731" name="Image 3" descr="HPIM12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9400"/>
            <a:ext cx="8262938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57200" y="914400"/>
            <a:ext cx="783113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IL FAIT DES ÉTUDES DE MATHÉMATIQUES,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DE PHILOSOPHIE, PUIS DE MÉDECINE.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IL VOYAGE À SMYRNE, 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CORINTHE, 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ALEXANDRIE.</a:t>
            </a:r>
          </a:p>
          <a:p>
            <a:endParaRPr lang="fr-FR">
              <a:solidFill>
                <a:schemeClr val="tx1"/>
              </a:solidFill>
            </a:endParaRPr>
          </a:p>
          <a:p>
            <a:endParaRPr lang="fr-FR"/>
          </a:p>
        </p:txBody>
      </p:sp>
      <p:pic>
        <p:nvPicPr>
          <p:cNvPr id="75779" name="Picture 3" descr="alexand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306763"/>
            <a:ext cx="41910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Line 5"/>
          <p:cNvSpPr>
            <a:spLocks noChangeShapeType="1"/>
          </p:cNvSpPr>
          <p:nvPr/>
        </p:nvSpPr>
        <p:spPr bwMode="auto">
          <a:xfrm>
            <a:off x="3200400" y="46482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95400"/>
            <a:ext cx="75438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676400" y="304800"/>
            <a:ext cx="5815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PUIS REVIENT À PERGAME (157)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1775"/>
            <a:ext cx="41910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572000"/>
            <a:ext cx="8458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013325" y="828675"/>
            <a:ext cx="33750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MÉDECIN</a:t>
            </a:r>
          </a:p>
          <a:p>
            <a:endParaRPr lang="fr-FR"/>
          </a:p>
          <a:p>
            <a:r>
              <a:rPr lang="fr-FR"/>
              <a:t>DE GLADIATEURS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066800" y="914400"/>
            <a:ext cx="722788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162 -163,</a:t>
            </a:r>
          </a:p>
          <a:p>
            <a:endParaRPr lang="fr-FR"/>
          </a:p>
          <a:p>
            <a:r>
              <a:rPr lang="fr-FR"/>
              <a:t>GALIEN VOYAGE À NOUVEAU</a:t>
            </a:r>
          </a:p>
          <a:p>
            <a:endParaRPr lang="fr-FR"/>
          </a:p>
          <a:p>
            <a:r>
              <a:rPr lang="fr-FR"/>
              <a:t>EN LYCIE, EN PALESTINE, À CHYPRE</a:t>
            </a:r>
          </a:p>
          <a:p>
            <a:endParaRPr lang="fr-FR"/>
          </a:p>
          <a:p>
            <a:r>
              <a:rPr lang="fr-FR"/>
              <a:t>POUR ÉTUDIER LES REMÈDES LOCAUX,</a:t>
            </a:r>
          </a:p>
          <a:p>
            <a:endParaRPr lang="fr-FR"/>
          </a:p>
          <a:p>
            <a:r>
              <a:rPr lang="fr-FR"/>
              <a:t>AVANT DE S’INSTALLER À ROME,</a:t>
            </a:r>
          </a:p>
          <a:p>
            <a:endParaRPr lang="fr-FR"/>
          </a:p>
          <a:p>
            <a:r>
              <a:rPr lang="fr-FR"/>
              <a:t>LA CAPITALE DE L’EMPIRE.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038600" y="6248400"/>
            <a:ext cx="91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ROME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828800" y="1676400"/>
            <a:ext cx="55038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/>
              <a:t>LA MÉDECINE</a:t>
            </a:r>
          </a:p>
          <a:p>
            <a:pPr algn="ctr"/>
            <a:endParaRPr lang="fr-FR" sz="4000"/>
          </a:p>
          <a:p>
            <a:pPr algn="ctr"/>
            <a:r>
              <a:rPr lang="fr-FR" sz="4000"/>
              <a:t>GRECQUE </a:t>
            </a:r>
          </a:p>
          <a:p>
            <a:pPr algn="ctr"/>
            <a:endParaRPr lang="fr-FR" sz="4000"/>
          </a:p>
          <a:p>
            <a:pPr algn="ctr"/>
            <a:r>
              <a:rPr lang="fr-FR" sz="4000"/>
              <a:t>AVANT HIPPOCRATE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6442075" y="58023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1447800" y="228600"/>
            <a:ext cx="5770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EN 166, IL REGAGNE PERGAME.</a:t>
            </a:r>
          </a:p>
        </p:txBody>
      </p:sp>
      <p:pic>
        <p:nvPicPr>
          <p:cNvPr id="86019" name="Image 5" descr="ME0000081828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778033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ZoneTexte 7"/>
          <p:cNvSpPr txBox="1">
            <a:spLocks noChangeArrowheads="1"/>
          </p:cNvSpPr>
          <p:nvPr/>
        </p:nvSpPr>
        <p:spPr bwMode="auto">
          <a:xfrm>
            <a:off x="3429000" y="6334125"/>
            <a:ext cx="2659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ASCLÉPIÉION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914400"/>
            <a:ext cx="40909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 Box 6"/>
          <p:cNvSpPr txBox="1">
            <a:spLocks noChangeArrowheads="1"/>
          </p:cNvSpPr>
          <p:nvPr/>
        </p:nvSpPr>
        <p:spPr bwMode="auto">
          <a:xfrm>
            <a:off x="1752600" y="0"/>
            <a:ext cx="5489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APPELÉ PAR LES EMPEREURS</a:t>
            </a:r>
          </a:p>
        </p:txBody>
      </p:sp>
      <p:sp>
        <p:nvSpPr>
          <p:cNvPr id="88068" name="Text Box 8"/>
          <p:cNvSpPr txBox="1">
            <a:spLocks noChangeArrowheads="1"/>
          </p:cNvSpPr>
          <p:nvPr/>
        </p:nvSpPr>
        <p:spPr bwMode="auto">
          <a:xfrm>
            <a:off x="5470525" y="46386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8069" name="Text Box 9"/>
          <p:cNvSpPr txBox="1">
            <a:spLocks noChangeArrowheads="1"/>
          </p:cNvSpPr>
          <p:nvPr/>
        </p:nvSpPr>
        <p:spPr bwMode="auto">
          <a:xfrm>
            <a:off x="593725" y="58578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85800"/>
            <a:ext cx="8366125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048000" y="4953000"/>
            <a:ext cx="3305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Et MARC AURÈLE</a:t>
            </a: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143000" y="5867400"/>
            <a:ext cx="726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IL LES REJOINT À L’ARMÉE À AQUILÉE.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3200400" y="6248400"/>
            <a:ext cx="296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ROME  DE 169 À Sa Mort</a:t>
            </a:r>
          </a:p>
        </p:txBody>
      </p:sp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31825"/>
            <a:ext cx="79248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04800"/>
            <a:ext cx="41544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822325" y="1895475"/>
            <a:ext cx="28606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EMPEREUR</a:t>
            </a:r>
          </a:p>
          <a:p>
            <a:endParaRPr lang="fr-FR"/>
          </a:p>
          <a:p>
            <a:r>
              <a:rPr lang="fr-FR"/>
              <a:t>MARC AURÈLE</a:t>
            </a:r>
          </a:p>
          <a:p>
            <a:endParaRPr lang="fr-FR"/>
          </a:p>
          <a:p>
            <a:r>
              <a:rPr lang="fr-FR"/>
              <a:t>     (121-180)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066800" y="3581400"/>
            <a:ext cx="22193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EMPEREUR</a:t>
            </a:r>
          </a:p>
          <a:p>
            <a:r>
              <a:rPr lang="fr-FR"/>
              <a:t>COMMODE</a:t>
            </a:r>
          </a:p>
          <a:p>
            <a:r>
              <a:rPr lang="fr-FR"/>
              <a:t>   180-192</a:t>
            </a:r>
          </a:p>
        </p:txBody>
      </p:sp>
      <p:pic>
        <p:nvPicPr>
          <p:cNvPr id="96259" name="Picture 3" descr="Commodus_Musei_Capitolini_MC1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1000"/>
            <a:ext cx="39560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7800" y="2743200"/>
            <a:ext cx="32972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EMPEREUR</a:t>
            </a:r>
          </a:p>
          <a:p>
            <a:pPr algn="ctr"/>
            <a:r>
              <a:rPr lang="fr-FR"/>
              <a:t>SEPTIME SÉVÈRE</a:t>
            </a:r>
          </a:p>
          <a:p>
            <a:pPr algn="ctr"/>
            <a:r>
              <a:rPr lang="fr-FR"/>
              <a:t>193-211</a:t>
            </a:r>
          </a:p>
        </p:txBody>
      </p:sp>
      <p:pic>
        <p:nvPicPr>
          <p:cNvPr id="98307" name="Picture 3" descr="Septimius_Severus_busto-Musei_Capitolin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457200"/>
            <a:ext cx="41719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81000"/>
            <a:ext cx="662940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990600" y="5410200"/>
            <a:ext cx="7712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 b="0"/>
              <a:t> 		 INCENDIE DE SA BIBLIOTHÈQUE </a:t>
            </a:r>
          </a:p>
          <a:p>
            <a:r>
              <a:rPr lang="fr-FR" sz="2000" b="0"/>
              <a:t>		ET DE SA COLLECTION DE SIMPLES</a:t>
            </a:r>
          </a:p>
          <a:p>
            <a:r>
              <a:rPr lang="fr-FR" sz="2000" b="0"/>
              <a:t>LORS DE LA DESTRUCTION DU TEMPLE DE LA PAIX, EN 191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emple de la pa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8600"/>
            <a:ext cx="7875588" cy="590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981200" y="6172200"/>
            <a:ext cx="5073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/>
              <a:t>TEMPLE DE LA PAIX À ROME</a:t>
            </a:r>
            <a:endParaRPr lang="fr-F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371600" y="1600200"/>
            <a:ext cx="59944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GALIEN ET LES SECTES</a:t>
            </a:r>
          </a:p>
          <a:p>
            <a:endParaRPr lang="fr-FR"/>
          </a:p>
          <a:p>
            <a:r>
              <a:rPr lang="fr-FR"/>
              <a:t>GALIEN SE MÉFIAIT DES SECTES</a:t>
            </a:r>
          </a:p>
          <a:p>
            <a:r>
              <a:rPr lang="fr-FR"/>
              <a:t>MÉDICALES DE SON TEMPS.</a:t>
            </a:r>
          </a:p>
          <a:p>
            <a:endParaRPr lang="fr-FR"/>
          </a:p>
          <a:p>
            <a:r>
              <a:rPr lang="fr-FR"/>
              <a:t>DOGMATISTES,</a:t>
            </a:r>
          </a:p>
          <a:p>
            <a:r>
              <a:rPr lang="fr-FR"/>
              <a:t>EMPIRIQUES,</a:t>
            </a:r>
          </a:p>
          <a:p>
            <a:r>
              <a:rPr lang="fr-FR"/>
              <a:t>MÉTHODISTES.</a:t>
            </a:r>
          </a:p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1100" y="328613"/>
            <a:ext cx="4241800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Comment 3"/>
          <p:cNvSpPr>
            <a:spLocks noChangeArrowheads="1"/>
          </p:cNvSpPr>
          <p:nvPr/>
        </p:nvSpPr>
        <p:spPr bwMode="auto">
          <a:xfrm>
            <a:off x="7010400" y="44958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b="0">
                <a:solidFill>
                  <a:srgbClr val="000000"/>
                </a:solidFill>
                <a:latin typeface="Geneva" charset="0"/>
              </a:rPr>
              <a:t>   APOLLON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457200" y="609600"/>
            <a:ext cx="830445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DOGMATISTES, QUI DONNAIENT LA</a:t>
            </a:r>
          </a:p>
          <a:p>
            <a:r>
              <a:rPr lang="fr-FR" dirty="0"/>
              <a:t>PRÉFÉRENCE AU RAISONNEMENT,</a:t>
            </a:r>
          </a:p>
          <a:p>
            <a:r>
              <a:rPr lang="fr-FR" dirty="0"/>
              <a:t>NÉGLIGEANT L’EXPÉRIENCE. </a:t>
            </a:r>
          </a:p>
          <a:p>
            <a:r>
              <a:rPr lang="fr-FR" dirty="0"/>
              <a:t>ILS RECHERCHAIENT LES CAUSES </a:t>
            </a:r>
          </a:p>
          <a:p>
            <a:r>
              <a:rPr lang="fr-FR" dirty="0"/>
              <a:t>DES MALADIES.</a:t>
            </a:r>
          </a:p>
          <a:p>
            <a:endParaRPr lang="fr-FR" dirty="0"/>
          </a:p>
          <a:p>
            <a:r>
              <a:rPr lang="fr-FR" dirty="0"/>
              <a:t>EMPIRIQUES, QUI ÉTAIENT CONVAINCUS</a:t>
            </a:r>
          </a:p>
          <a:p>
            <a:r>
              <a:rPr lang="fr-FR" dirty="0"/>
              <a:t>DE LA PRIMAUTÉ DE L’EXPÉRIENCE.</a:t>
            </a:r>
          </a:p>
          <a:p>
            <a:endParaRPr lang="fr-FR" dirty="0"/>
          </a:p>
          <a:p>
            <a:r>
              <a:rPr lang="fr-FR" dirty="0"/>
              <a:t>MÉTHODISTES QUI PENSAIENT QUE POUR</a:t>
            </a:r>
          </a:p>
          <a:p>
            <a:r>
              <a:rPr lang="fr-FR" dirty="0"/>
              <a:t>CONNA</a:t>
            </a:r>
            <a:r>
              <a:rPr lang="fr-FR" altLang="ja-JP" dirty="0">
                <a:ea typeface="ＭＳ Ｐゴシック" pitchFamily="4" charset="-128"/>
                <a:cs typeface="ＭＳ Ｐゴシック" pitchFamily="4" charset="-128"/>
              </a:rPr>
              <a:t>ÎTRE LES MALADIES, IL SUFFISAIT</a:t>
            </a:r>
          </a:p>
          <a:p>
            <a:r>
              <a:rPr lang="fr-FR" altLang="ja-JP" dirty="0">
                <a:ea typeface="ＭＳ Ｐゴシック" pitchFamily="4" charset="-128"/>
                <a:cs typeface="ＭＳ Ｐゴシック" pitchFamily="4" charset="-128"/>
              </a:rPr>
              <a:t>DE CONNAÎTRE LEURS EFFETS, NOTAMMENT</a:t>
            </a:r>
          </a:p>
          <a:p>
            <a:r>
              <a:rPr lang="fr-FR" altLang="ja-JP" dirty="0">
                <a:ea typeface="ＭＳ Ｐゴシック" pitchFamily="4" charset="-128"/>
                <a:cs typeface="ＭＳ Ｐゴシック" pitchFamily="4" charset="-128"/>
              </a:rPr>
              <a:t>SUR LES EXCRÉTIONS DES MALADES.</a:t>
            </a:r>
            <a:endParaRPr lang="fr-F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371600" y="762000"/>
            <a:ext cx="665321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/>
              <a:t>GALIEN PRATIQUAIT LES</a:t>
            </a:r>
          </a:p>
          <a:p>
            <a:r>
              <a:rPr lang="fr-FR" sz="3200"/>
              <a:t>DISSECTIONS D’ANIMAUX,</a:t>
            </a:r>
          </a:p>
          <a:p>
            <a:r>
              <a:rPr lang="fr-FR" sz="3200"/>
              <a:t>MAIS LA DISSECTION</a:t>
            </a:r>
          </a:p>
          <a:p>
            <a:r>
              <a:rPr lang="fr-FR" sz="3200"/>
              <a:t>HUMAINE ÉTAIT INTERDITE</a:t>
            </a:r>
          </a:p>
          <a:p>
            <a:r>
              <a:rPr lang="fr-FR" sz="3200"/>
              <a:t>À SON ÉPOQUE.</a:t>
            </a:r>
          </a:p>
          <a:p>
            <a:endParaRPr lang="fr-FR" sz="3200"/>
          </a:p>
          <a:p>
            <a:r>
              <a:rPr lang="fr-FR" sz="3200"/>
              <a:t>IL COMMIT BIEN DES ERREURS </a:t>
            </a:r>
          </a:p>
          <a:p>
            <a:r>
              <a:rPr lang="fr-FR" sz="3200"/>
              <a:t>EN EXTRAPOLANT À L’HOMME</a:t>
            </a:r>
          </a:p>
          <a:p>
            <a:r>
              <a:rPr lang="fr-FR" sz="3200"/>
              <a:t>CE QU’IL AVAIT OBSERVÉ</a:t>
            </a:r>
          </a:p>
          <a:p>
            <a:r>
              <a:rPr lang="fr-FR" sz="3200"/>
              <a:t>CHEZ L’ANIMAL.</a:t>
            </a:r>
            <a:endParaRPr lang="fr-F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676400" y="914400"/>
            <a:ext cx="61785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/>
              <a:t>À TITRE D’EXEMPLE,</a:t>
            </a:r>
          </a:p>
          <a:p>
            <a:r>
              <a:rPr lang="fr-FR" sz="3200"/>
              <a:t>IL ATTRIBUAIT IND</a:t>
            </a:r>
            <a:r>
              <a:rPr lang="fr-FR" altLang="ja-JP" sz="3200">
                <a:ea typeface="ＭＳ Ｐゴシック" pitchFamily="4" charset="-128"/>
                <a:cs typeface="ＭＳ Ｐゴシック" pitchFamily="4" charset="-128"/>
              </a:rPr>
              <a:t>ÛMENT</a:t>
            </a:r>
          </a:p>
          <a:p>
            <a:r>
              <a:rPr lang="fr-FR" sz="3200"/>
              <a:t>UNE FORME DOUBLE </a:t>
            </a:r>
          </a:p>
          <a:p>
            <a:r>
              <a:rPr lang="fr-FR" sz="3200"/>
              <a:t>À L’UTÉRUS DE LA FEMME,</a:t>
            </a:r>
          </a:p>
          <a:p>
            <a:endParaRPr lang="fr-FR" sz="3200"/>
          </a:p>
          <a:p>
            <a:r>
              <a:rPr lang="fr-FR" sz="3200"/>
              <a:t>IL AVAIT CONSTATÉ</a:t>
            </a:r>
          </a:p>
          <a:p>
            <a:r>
              <a:rPr lang="fr-FR" sz="3200"/>
              <a:t>CE CARACTÈRE,</a:t>
            </a:r>
          </a:p>
          <a:p>
            <a:r>
              <a:rPr lang="fr-FR" sz="3200"/>
              <a:t>EN DISSÉQUANT UNE LAPINE</a:t>
            </a:r>
          </a:p>
          <a:p>
            <a:r>
              <a:rPr lang="fr-FR" sz="3200"/>
              <a:t>ET EXTRAPOLÉ À LA FEMME.</a:t>
            </a:r>
            <a:endParaRPr lang="fr-FR"/>
          </a:p>
          <a:p>
            <a:endParaRPr lang="fr-F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1524000" y="2057400"/>
            <a:ext cx="6862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CONTRARIA CONTRARIIS CURANTUR</a:t>
            </a:r>
            <a:endParaRPr lang="fr-FR" sz="2000" b="0"/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981200" y="3276600"/>
            <a:ext cx="5508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/>
              <a:t>LES CONTRAIRES SE SOIGNENT</a:t>
            </a:r>
          </a:p>
          <a:p>
            <a:r>
              <a:rPr lang="fr-FR" b="0"/>
              <a:t>PAR LES CONTRAIRES</a:t>
            </a:r>
            <a:endParaRPr lang="fr-FR" sz="2000" b="0"/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752600" y="5029200"/>
            <a:ext cx="629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THÉRAPEUTIQUE ALLOPATHIQUE</a:t>
            </a:r>
            <a:endParaRPr lang="fr-FR" sz="2000" b="0"/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2590800" y="762000"/>
            <a:ext cx="4095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PRINCIPE DE GALIEN: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4800"/>
            <a:ext cx="261778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5"/>
          <p:cNvSpPr txBox="1">
            <a:spLocks noChangeArrowheads="1"/>
          </p:cNvSpPr>
          <p:nvPr/>
        </p:nvSpPr>
        <p:spPr bwMode="auto">
          <a:xfrm>
            <a:off x="6553200" y="1752600"/>
            <a:ext cx="22780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    </a:t>
            </a:r>
            <a:r>
              <a:rPr lang="fr-FR" b="0"/>
              <a:t>LE PÈRE </a:t>
            </a:r>
          </a:p>
          <a:p>
            <a:r>
              <a:rPr lang="fr-FR" b="0"/>
              <a:t>     DE LA </a:t>
            </a:r>
          </a:p>
          <a:p>
            <a:r>
              <a:rPr lang="fr-FR" b="0"/>
              <a:t>PHARMACIE</a:t>
            </a:r>
            <a:endParaRPr lang="fr-FR" sz="2000" b="0"/>
          </a:p>
        </p:txBody>
      </p:sp>
      <p:pic>
        <p:nvPicPr>
          <p:cNvPr id="1146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038600"/>
            <a:ext cx="125412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038600"/>
            <a:ext cx="1019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 Box 8"/>
          <p:cNvSpPr txBox="1">
            <a:spLocks noChangeArrowheads="1"/>
          </p:cNvSpPr>
          <p:nvPr/>
        </p:nvSpPr>
        <p:spPr bwMode="auto">
          <a:xfrm>
            <a:off x="228600" y="990600"/>
            <a:ext cx="279241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0"/>
              <a:t>IMPORTANCE</a:t>
            </a:r>
          </a:p>
          <a:p>
            <a:r>
              <a:rPr lang="fr-FR" b="0"/>
              <a:t>DE LA</a:t>
            </a:r>
          </a:p>
          <a:p>
            <a:r>
              <a:rPr lang="fr-FR" b="0"/>
              <a:t>PRÉPARATION </a:t>
            </a:r>
          </a:p>
          <a:p>
            <a:r>
              <a:rPr lang="fr-FR" b="0"/>
              <a:t>DES </a:t>
            </a:r>
          </a:p>
          <a:p>
            <a:r>
              <a:rPr lang="fr-FR" b="0"/>
              <a:t>MÉDICAMENTS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0"/>
            <a:ext cx="4440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6084168" y="1268760"/>
            <a:ext cx="270939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dirty="0"/>
              <a:t>     On parle de </a:t>
            </a:r>
          </a:p>
          <a:p>
            <a:endParaRPr lang="fr-FR" sz="2000" b="0" dirty="0"/>
          </a:p>
          <a:p>
            <a:r>
              <a:rPr lang="fr-FR" sz="2000" b="0" dirty="0"/>
              <a:t>     </a:t>
            </a:r>
            <a:r>
              <a:rPr lang="fr-FR" sz="2000" dirty="0"/>
              <a:t>THÉORIE</a:t>
            </a:r>
          </a:p>
          <a:p>
            <a:endParaRPr lang="fr-FR" sz="2000" dirty="0"/>
          </a:p>
          <a:p>
            <a:r>
              <a:rPr lang="fr-FR" sz="2000" dirty="0"/>
              <a:t>HIPPOCRATICO-</a:t>
            </a:r>
          </a:p>
          <a:p>
            <a:endParaRPr lang="fr-FR" sz="2000" dirty="0"/>
          </a:p>
          <a:p>
            <a:r>
              <a:rPr lang="fr-FR" sz="2000" dirty="0"/>
              <a:t>   GALÉNIQUE,</a:t>
            </a:r>
          </a:p>
          <a:p>
            <a:endParaRPr lang="fr-FR" sz="2000" b="0" dirty="0"/>
          </a:p>
          <a:p>
            <a:r>
              <a:rPr lang="fr-FR" sz="2000" b="0" dirty="0"/>
              <a:t>Car Galien a renouvelé</a:t>
            </a:r>
          </a:p>
          <a:p>
            <a:endParaRPr lang="fr-FR" sz="2000" b="0" dirty="0"/>
          </a:p>
          <a:p>
            <a:r>
              <a:rPr lang="fr-FR" sz="2000" b="0" dirty="0"/>
              <a:t>La théorie </a:t>
            </a:r>
            <a:r>
              <a:rPr lang="fr-FR" sz="2000" b="0" dirty="0" err="1"/>
              <a:t>d!Hippocrate</a:t>
            </a:r>
            <a:r>
              <a:rPr lang="fr-FR" sz="2000" b="0" dirty="0"/>
              <a:t>.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6511925" y="52641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sz="2000" b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219200" y="1524000"/>
            <a:ext cx="6653213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500"/>
              <a:t>LA TRANSITION</a:t>
            </a:r>
          </a:p>
          <a:p>
            <a:endParaRPr lang="fr-FR" sz="3500"/>
          </a:p>
          <a:p>
            <a:r>
              <a:rPr lang="fr-FR" sz="3500"/>
              <a:t>DU MONDE GRÉCO - ROMAIN</a:t>
            </a:r>
          </a:p>
          <a:p>
            <a:endParaRPr lang="fr-FR" sz="3500"/>
          </a:p>
          <a:p>
            <a:r>
              <a:rPr lang="fr-FR" sz="3500"/>
              <a:t>À LA CIVILISATION</a:t>
            </a:r>
          </a:p>
          <a:p>
            <a:endParaRPr lang="fr-FR" sz="3500"/>
          </a:p>
          <a:p>
            <a:r>
              <a:rPr lang="fr-FR" sz="3500"/>
              <a:t>ARABO - MUSULMANE</a:t>
            </a:r>
            <a:r>
              <a:rPr lang="fr-FR"/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395536" y="404664"/>
            <a:ext cx="8150225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500" dirty="0"/>
              <a:t>LES CHRÉTIENS NESTORIENS, </a:t>
            </a:r>
          </a:p>
          <a:p>
            <a:endParaRPr lang="fr-FR" sz="3500" dirty="0"/>
          </a:p>
          <a:p>
            <a:r>
              <a:rPr lang="fr-FR" sz="3500" dirty="0"/>
              <a:t>CONSIDÉRÉS COMME HÉRÉTIQUES </a:t>
            </a:r>
          </a:p>
          <a:p>
            <a:endParaRPr lang="fr-FR" sz="3500" dirty="0"/>
          </a:p>
          <a:p>
            <a:r>
              <a:rPr lang="fr-FR" sz="3500" dirty="0"/>
              <a:t>PAR LES BYZANTINS, </a:t>
            </a:r>
          </a:p>
          <a:p>
            <a:endParaRPr lang="fr-FR" sz="3500" dirty="0"/>
          </a:p>
          <a:p>
            <a:r>
              <a:rPr lang="fr-FR" sz="3500" dirty="0"/>
              <a:t>SONT TOLÉRÉS  EN PERSE,</a:t>
            </a:r>
          </a:p>
          <a:p>
            <a:endParaRPr lang="fr-FR" sz="3500" dirty="0"/>
          </a:p>
          <a:p>
            <a:r>
              <a:rPr lang="fr-FR" sz="3500" dirty="0"/>
              <a:t>DANS L’ EMPIRE SASSANIDE.</a:t>
            </a:r>
          </a:p>
        </p:txBody>
      </p:sp>
      <p:pic>
        <p:nvPicPr>
          <p:cNvPr id="3" name="Image 2" descr="Nestorius1.jpg">
            <a:extLst>
              <a:ext uri="{FF2B5EF4-FFF2-40B4-BE49-F238E27FC236}">
                <a16:creationId xmlns:a16="http://schemas.microsoft.com/office/drawing/2014/main" id="{F75C597C-BF2A-2149-9FE3-90E5FE9F5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20888"/>
            <a:ext cx="1887538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A8588D1-19CC-184A-8C3C-5D6A0F382E8A}"/>
              </a:ext>
            </a:extLst>
          </p:cNvPr>
          <p:cNvSpPr txBox="1"/>
          <p:nvPr/>
        </p:nvSpPr>
        <p:spPr>
          <a:xfrm>
            <a:off x="6889921" y="6165304"/>
            <a:ext cx="2156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/>
              <a:t>NESTORIUS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752600" y="1066800"/>
            <a:ext cx="58293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/>
              <a:t>DE CULTURE GRECQUE,</a:t>
            </a:r>
          </a:p>
          <a:p>
            <a:endParaRPr lang="fr-FR" sz="3200"/>
          </a:p>
          <a:p>
            <a:r>
              <a:rPr lang="fr-FR" sz="3200"/>
              <a:t>ILS FONDENT </a:t>
            </a:r>
          </a:p>
          <a:p>
            <a:endParaRPr lang="fr-FR" sz="3200"/>
          </a:p>
          <a:p>
            <a:r>
              <a:rPr lang="fr-FR" sz="3200"/>
              <a:t>DES ÉCOLES DE MÉDECINE </a:t>
            </a:r>
          </a:p>
          <a:p>
            <a:endParaRPr lang="fr-FR" sz="3200"/>
          </a:p>
          <a:p>
            <a:r>
              <a:rPr lang="fr-FR" sz="3200"/>
              <a:t>À EDESSE, NISIBE ET </a:t>
            </a:r>
          </a:p>
          <a:p>
            <a:endParaRPr lang="fr-FR" sz="3200"/>
          </a:p>
          <a:p>
            <a:r>
              <a:rPr lang="fr-FR" sz="3200"/>
              <a:t>À JUND</a:t>
            </a:r>
            <a:r>
              <a:rPr lang="fr-FR" altLang="ja-JP" sz="3200">
                <a:ea typeface="ＭＳ Ｐゴシック" pitchFamily="4" charset="-128"/>
                <a:cs typeface="ＭＳ Ｐゴシック" pitchFamily="4" charset="-128"/>
              </a:rPr>
              <a:t>ÎSHÂPÛR.</a:t>
            </a:r>
            <a:endParaRPr lang="fr-FR" sz="3200"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image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81534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203325" y="-73025"/>
            <a:ext cx="1211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Edesse</a:t>
            </a:r>
          </a:p>
        </p:txBody>
      </p:sp>
      <p:sp>
        <p:nvSpPr>
          <p:cNvPr id="124932" name="Line 5"/>
          <p:cNvSpPr>
            <a:spLocks noChangeShapeType="1"/>
          </p:cNvSpPr>
          <p:nvPr/>
        </p:nvSpPr>
        <p:spPr bwMode="auto">
          <a:xfrm>
            <a:off x="1752600" y="457200"/>
            <a:ext cx="76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2651125" y="-73025"/>
            <a:ext cx="1131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Nisibe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 flipH="1">
            <a:off x="2057400" y="457200"/>
            <a:ext cx="990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2651125" y="6251575"/>
            <a:ext cx="2120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Jundishapur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 flipH="1" flipV="1">
            <a:off x="2971800" y="2743200"/>
            <a:ext cx="76200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extérieur, personne, sculpture&#10;&#10;Description générée automatiquement">
            <a:extLst>
              <a:ext uri="{FF2B5EF4-FFF2-40B4-BE49-F238E27FC236}">
                <a16:creationId xmlns:a16="http://schemas.microsoft.com/office/drawing/2014/main" id="{5AE17699-1ABB-0B07-3DC4-842CEEF4E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8640"/>
            <a:ext cx="7920880" cy="58316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BE4FDD-36A3-E655-0411-B54C2CDBE090}"/>
              </a:ext>
            </a:extLst>
          </p:cNvPr>
          <p:cNvSpPr txBox="1"/>
          <p:nvPr/>
        </p:nvSpPr>
        <p:spPr>
          <a:xfrm>
            <a:off x="1835696" y="6165304"/>
            <a:ext cx="603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CORONIS                                                     APOLLON</a:t>
            </a:r>
          </a:p>
        </p:txBody>
      </p:sp>
    </p:spTree>
    <p:extLst>
      <p:ext uri="{BB962C8B-B14F-4D97-AF65-F5344CB8AC3E}">
        <p14:creationId xmlns:p14="http://schemas.microsoft.com/office/powerpoint/2010/main" val="1890218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685800" y="482600"/>
            <a:ext cx="7858125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000"/>
              <a:t>APRES LA CONQU</a:t>
            </a:r>
            <a:r>
              <a:rPr lang="fr-FR" altLang="ja-JP" sz="3000">
                <a:ea typeface="ＭＳ Ｐゴシック" pitchFamily="4" charset="-128"/>
                <a:cs typeface="ＭＳ Ｐゴシック" pitchFamily="4" charset="-128"/>
              </a:rPr>
              <a:t>ÊTE ARABE</a:t>
            </a:r>
          </a:p>
          <a:p>
            <a:endParaRPr lang="fr-FR" altLang="ja-JP" sz="3000">
              <a:ea typeface="ＭＳ Ｐゴシック" pitchFamily="4" charset="-128"/>
              <a:cs typeface="ＭＳ Ｐゴシック" pitchFamily="4" charset="-128"/>
            </a:endParaRPr>
          </a:p>
          <a:p>
            <a:r>
              <a:rPr lang="fr-FR" altLang="ja-JP" sz="3000">
                <a:ea typeface="ＭＳ Ｐゴシック" pitchFamily="4" charset="-128"/>
                <a:cs typeface="ＭＳ Ｐゴシック" pitchFamily="4" charset="-128"/>
              </a:rPr>
              <a:t>ET LA CREATION DE BAGDAD, EN 762,</a:t>
            </a:r>
          </a:p>
          <a:p>
            <a:endParaRPr lang="fr-FR" altLang="ja-JP" sz="3000">
              <a:ea typeface="ＭＳ Ｐゴシック" pitchFamily="4" charset="-128"/>
              <a:cs typeface="ＭＳ Ｐゴシック" pitchFamily="4" charset="-128"/>
            </a:endParaRPr>
          </a:p>
          <a:p>
            <a:r>
              <a:rPr lang="fr-FR" sz="3000"/>
              <a:t>LA CONNAISSANCE</a:t>
            </a:r>
          </a:p>
          <a:p>
            <a:endParaRPr lang="fr-FR" sz="3000"/>
          </a:p>
          <a:p>
            <a:r>
              <a:rPr lang="fr-FR" sz="3000"/>
              <a:t>DE LA LANGUE GRECQUE RÉGRESSANT,</a:t>
            </a:r>
          </a:p>
          <a:p>
            <a:endParaRPr lang="fr-FR" sz="3000"/>
          </a:p>
          <a:p>
            <a:r>
              <a:rPr lang="fr-FR" sz="3000"/>
              <a:t>LES NESTORIENS TRADUISENT </a:t>
            </a:r>
          </a:p>
          <a:p>
            <a:endParaRPr lang="fr-FR" sz="3000"/>
          </a:p>
          <a:p>
            <a:r>
              <a:rPr lang="fr-FR" sz="3000"/>
              <a:t>LES TEXTES HIPPOCRATIQUES</a:t>
            </a:r>
          </a:p>
          <a:p>
            <a:endParaRPr lang="fr-FR" sz="3000"/>
          </a:p>
          <a:p>
            <a:r>
              <a:rPr lang="fr-FR" sz="3000"/>
              <a:t>EN SYRIAQUE, PUIS EN ARABE.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096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Text Box 4"/>
          <p:cNvSpPr txBox="1">
            <a:spLocks noChangeArrowheads="1"/>
          </p:cNvSpPr>
          <p:nvPr/>
        </p:nvSpPr>
        <p:spPr bwMode="auto">
          <a:xfrm>
            <a:off x="1524000" y="5867400"/>
            <a:ext cx="1136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TEXTE</a:t>
            </a:r>
          </a:p>
          <a:p>
            <a:r>
              <a:rPr lang="fr-FR" sz="2000"/>
              <a:t> ARABE</a:t>
            </a:r>
          </a:p>
        </p:txBody>
      </p:sp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3124200" y="5867400"/>
            <a:ext cx="1525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   TEXTE </a:t>
            </a:r>
          </a:p>
          <a:p>
            <a:r>
              <a:rPr lang="fr-FR" sz="2000"/>
              <a:t>SYRIAQUE</a:t>
            </a:r>
            <a:endParaRPr lang="fr-F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762000" y="990600"/>
            <a:ext cx="790892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100"/>
              <a:t>LA THÉORIE</a:t>
            </a:r>
          </a:p>
          <a:p>
            <a:endParaRPr lang="fr-FR" sz="4100"/>
          </a:p>
          <a:p>
            <a:r>
              <a:rPr lang="fr-FR" sz="4100"/>
              <a:t>HIPPOCRATICO - GALÉNIQUE</a:t>
            </a:r>
          </a:p>
          <a:p>
            <a:endParaRPr lang="fr-FR" sz="4100"/>
          </a:p>
          <a:p>
            <a:r>
              <a:rPr lang="fr-FR" sz="4100"/>
              <a:t>PASSE AINSI AUX</a:t>
            </a:r>
          </a:p>
          <a:p>
            <a:endParaRPr lang="fr-FR" sz="4100"/>
          </a:p>
          <a:p>
            <a:r>
              <a:rPr lang="fr-FR" sz="4100"/>
              <a:t>ARABES.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143000"/>
            <a:ext cx="29448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Comment 3"/>
          <p:cNvSpPr>
            <a:spLocks noChangeArrowheads="1"/>
          </p:cNvSpPr>
          <p:nvPr/>
        </p:nvSpPr>
        <p:spPr bwMode="auto">
          <a:xfrm>
            <a:off x="5943600" y="17526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AL-KINDI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9156" name="Comment 4"/>
          <p:cNvSpPr>
            <a:spLocks noChangeArrowheads="1"/>
          </p:cNvSpPr>
          <p:nvPr/>
        </p:nvSpPr>
        <p:spPr bwMode="auto">
          <a:xfrm>
            <a:off x="5943600" y="28956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801 - 866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9157" name="Comment 5"/>
          <p:cNvSpPr>
            <a:spLocks noChangeArrowheads="1"/>
          </p:cNvSpPr>
          <p:nvPr/>
        </p:nvSpPr>
        <p:spPr bwMode="auto">
          <a:xfrm>
            <a:off x="533400" y="5715000"/>
            <a:ext cx="7772400" cy="9239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DE LA CONNAISSANCE DE LA FORCE DES MÉDICAMENTS COMPOSÉS</a:t>
            </a:r>
          </a:p>
          <a:p>
            <a:pPr>
              <a:spcBef>
                <a:spcPct val="50000"/>
              </a:spcBef>
              <a:defRPr/>
            </a:pPr>
            <a:r>
              <a:rPr lang="fr-FR" sz="2400" i="1">
                <a:latin typeface="Times New Roman" charset="0"/>
              </a:rPr>
              <a:t>Fî ma’rifat qwwat al-adwiya al-murakkaba</a:t>
            </a:r>
            <a:r>
              <a:rPr lang="en-GB" sz="2400">
                <a:latin typeface="Times New Roman" charset="0"/>
              </a:rPr>
              <a:t> </a:t>
            </a:r>
            <a:endParaRPr lang="fr-FR" sz="24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838200"/>
            <a:ext cx="3263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Comment 3"/>
          <p:cNvSpPr>
            <a:spLocks noChangeArrowheads="1"/>
          </p:cNvSpPr>
          <p:nvPr/>
        </p:nvSpPr>
        <p:spPr bwMode="auto">
          <a:xfrm>
            <a:off x="6172200" y="2971800"/>
            <a:ext cx="1828800" cy="6508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IBN AL-       JAZZAR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1204" name="Comment 4"/>
          <p:cNvSpPr>
            <a:spLocks noChangeArrowheads="1"/>
          </p:cNvSpPr>
          <p:nvPr/>
        </p:nvSpPr>
        <p:spPr bwMode="auto">
          <a:xfrm>
            <a:off x="6248400" y="47244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898 - 980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762000" y="1066800"/>
            <a:ext cx="74676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400"/>
              <a:t>ŒUVRES D’IBN AL-JAZZAR:</a:t>
            </a:r>
          </a:p>
          <a:p>
            <a:endParaRPr lang="fr-FR" sz="2400"/>
          </a:p>
          <a:p>
            <a:r>
              <a:rPr lang="fr-FR" sz="2400"/>
              <a:t>LA MÉDECINE DES PAUVRES</a:t>
            </a:r>
          </a:p>
          <a:p>
            <a:r>
              <a:rPr lang="fr-FR" sz="2400"/>
              <a:t>TIBB AL-FUGARDA WA ‘I-MASDKIN</a:t>
            </a:r>
          </a:p>
          <a:p>
            <a:endParaRPr lang="fr-FR" sz="2400"/>
          </a:p>
          <a:p>
            <a:r>
              <a:rPr lang="fr-FR" sz="2400"/>
              <a:t>TRAITÉ SUR LES MÉDICAMENTS SIMPLES </a:t>
            </a:r>
          </a:p>
          <a:p>
            <a:r>
              <a:rPr lang="fr-FR" sz="2400"/>
              <a:t>KITAB AL-I TIMAD</a:t>
            </a:r>
          </a:p>
          <a:p>
            <a:r>
              <a:rPr lang="fr-FR" sz="2400"/>
              <a:t>LIBER DE GRADIBUS SIMPLICIUM</a:t>
            </a:r>
          </a:p>
          <a:p>
            <a:endParaRPr lang="fr-FR" sz="2400"/>
          </a:p>
          <a:p>
            <a:r>
              <a:rPr lang="fr-FR" sz="2400"/>
              <a:t>LE VIATIQUE DU VOYAGEUR,</a:t>
            </a:r>
          </a:p>
          <a:p>
            <a:r>
              <a:rPr lang="fr-FR" sz="2400"/>
              <a:t>ZAD AL-MUSAFIR</a:t>
            </a:r>
          </a:p>
          <a:p>
            <a:r>
              <a:rPr lang="fr-FR" sz="2400"/>
              <a:t>VIATICUM PEREGRINORUM</a:t>
            </a:r>
            <a:endParaRPr lang="fr-FR" sz="2000" b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609600" y="914400"/>
            <a:ext cx="6518275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400">
                <a:solidFill>
                  <a:schemeClr val="tx1"/>
                </a:solidFill>
              </a:rPr>
              <a:t>RHAZ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ÈS </a:t>
            </a:r>
            <a:r>
              <a:rPr lang="fr-FR" sz="2400">
                <a:solidFill>
                  <a:schemeClr val="tx1"/>
                </a:solidFill>
              </a:rPr>
              <a:t>(AL-RAZI) (865-925) PERSAN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PHILOSOPHE, ALCHIMISTE ET M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ÉD</a:t>
            </a:r>
            <a:r>
              <a:rPr lang="fr-FR" sz="2400">
                <a:solidFill>
                  <a:schemeClr val="tx1"/>
                </a:solidFill>
              </a:rPr>
              <a:t>ECIN.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SON </a:t>
            </a:r>
            <a:r>
              <a:rPr lang="fr-FR" sz="2400" i="1">
                <a:solidFill>
                  <a:schemeClr val="tx1"/>
                </a:solidFill>
              </a:rPr>
              <a:t>KIT</a:t>
            </a:r>
            <a:r>
              <a:rPr lang="fr-FR" sz="2400" i="1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AB</a:t>
            </a:r>
            <a:r>
              <a:rPr lang="fr-FR" sz="2400" i="1">
                <a:solidFill>
                  <a:schemeClr val="tx1"/>
                </a:solidFill>
              </a:rPr>
              <a:t> AL-MANSOURI, </a:t>
            </a:r>
            <a:r>
              <a:rPr lang="fr-FR" sz="2400">
                <a:solidFill>
                  <a:schemeClr val="tx1"/>
                </a:solidFill>
              </a:rPr>
              <a:t>D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ÉDIÉ À</a:t>
            </a:r>
            <a:r>
              <a:rPr lang="fr-FR" sz="240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SON PROTECTEUR AL-MANSOUR,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TRADUIT EN LATIN: </a:t>
            </a:r>
            <a:r>
              <a:rPr lang="fr-FR" sz="2400" i="1">
                <a:solidFill>
                  <a:schemeClr val="tx1"/>
                </a:solidFill>
              </a:rPr>
              <a:t>AD ALMENSOREM.</a:t>
            </a:r>
            <a:r>
              <a:rPr lang="fr-FR" sz="2400">
                <a:solidFill>
                  <a:schemeClr val="tx1"/>
                </a:solidFill>
              </a:rPr>
              <a:t> </a:t>
            </a:r>
          </a:p>
          <a:p>
            <a:pPr algn="just"/>
            <a:endParaRPr lang="fr-FR" sz="2400">
              <a:solidFill>
                <a:schemeClr val="tx1"/>
              </a:solidFill>
            </a:endParaRPr>
          </a:p>
          <a:p>
            <a:pPr algn="just"/>
            <a:r>
              <a:rPr lang="fr-FR" sz="2400">
                <a:solidFill>
                  <a:schemeClr val="tx1"/>
                </a:solidFill>
              </a:rPr>
              <a:t>SON ENCYCLOP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ÉD</a:t>
            </a:r>
            <a:r>
              <a:rPr lang="fr-FR" sz="2400">
                <a:solidFill>
                  <a:schemeClr val="tx1"/>
                </a:solidFill>
              </a:rPr>
              <a:t>IE M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ÉD</a:t>
            </a:r>
            <a:r>
              <a:rPr lang="fr-FR" sz="2400">
                <a:solidFill>
                  <a:schemeClr val="tx1"/>
                </a:solidFill>
              </a:rPr>
              <a:t>ICALE </a:t>
            </a:r>
          </a:p>
          <a:p>
            <a:pPr algn="just"/>
            <a:r>
              <a:rPr lang="fr-FR" sz="2400" i="1">
                <a:solidFill>
                  <a:schemeClr val="tx1"/>
                </a:solidFill>
              </a:rPr>
              <a:t>KIT</a:t>
            </a:r>
            <a:r>
              <a:rPr lang="fr-FR" sz="2400" i="1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AB</a:t>
            </a:r>
            <a:r>
              <a:rPr lang="fr-FR" sz="2400" i="1">
                <a:solidFill>
                  <a:schemeClr val="tx1"/>
                </a:solidFill>
              </a:rPr>
              <a:t> AL-HAWI</a:t>
            </a:r>
            <a:r>
              <a:rPr lang="fr-FR" sz="2400">
                <a:solidFill>
                  <a:schemeClr val="tx1"/>
                </a:solidFill>
              </a:rPr>
              <a:t>,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R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ÉD</a:t>
            </a:r>
            <a:r>
              <a:rPr lang="fr-FR" sz="2400">
                <a:solidFill>
                  <a:schemeClr val="tx1"/>
                </a:solidFill>
              </a:rPr>
              <a:t>IG</a:t>
            </a:r>
            <a:r>
              <a:rPr lang="fr-FR" sz="2400">
                <a:solidFill>
                  <a:schemeClr val="tx1"/>
                </a:solidFill>
                <a:ea typeface="ヒラギノ角ゴ Pro W3" pitchFamily="4" charset="-128"/>
                <a:cs typeface="ヒラギノ角ゴ Pro W3" pitchFamily="4" charset="-128"/>
              </a:rPr>
              <a:t>ÉE</a:t>
            </a:r>
            <a:r>
              <a:rPr lang="fr-FR" sz="2400">
                <a:solidFill>
                  <a:schemeClr val="tx1"/>
                </a:solidFill>
              </a:rPr>
              <a:t> PAR SES DISCIPLES,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CONNUE EN OCCIDENT </a:t>
            </a:r>
          </a:p>
          <a:p>
            <a:pPr algn="just"/>
            <a:r>
              <a:rPr lang="fr-FR" sz="2400">
                <a:solidFill>
                  <a:schemeClr val="tx1"/>
                </a:solidFill>
              </a:rPr>
              <a:t>SOUS LE NOM DE </a:t>
            </a:r>
            <a:r>
              <a:rPr lang="fr-FR" sz="2400" i="1">
                <a:solidFill>
                  <a:schemeClr val="tx1"/>
                </a:solidFill>
              </a:rPr>
              <a:t>CONTINENS</a:t>
            </a:r>
            <a:r>
              <a:rPr lang="fr-FR" sz="2400">
                <a:solidFill>
                  <a:schemeClr val="tx1"/>
                </a:solidFill>
              </a:rPr>
              <a:t>.  </a:t>
            </a:r>
          </a:p>
          <a:p>
            <a:pPr algn="just"/>
            <a:endParaRPr lang="fr-FR"/>
          </a:p>
        </p:txBody>
      </p:sp>
      <p:pic>
        <p:nvPicPr>
          <p:cNvPr id="139267" name="Picture 5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276600"/>
            <a:ext cx="24320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ZoneTexte 2"/>
          <p:cNvSpPr txBox="1">
            <a:spLocks noChangeArrowheads="1"/>
          </p:cNvSpPr>
          <p:nvPr/>
        </p:nvSpPr>
        <p:spPr bwMode="auto">
          <a:xfrm>
            <a:off x="3962400" y="6334125"/>
            <a:ext cx="903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1529</a:t>
            </a:r>
          </a:p>
        </p:txBody>
      </p:sp>
      <p:pic>
        <p:nvPicPr>
          <p:cNvPr id="141315" name="Image 3" descr="Rhazès Continen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838200"/>
            <a:ext cx="6019800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Comment 3"/>
          <p:cNvSpPr>
            <a:spLocks noChangeArrowheads="1"/>
          </p:cNvSpPr>
          <p:nvPr/>
        </p:nvSpPr>
        <p:spPr bwMode="auto">
          <a:xfrm>
            <a:off x="1524000" y="5791200"/>
            <a:ext cx="1828800" cy="7889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AVICENNE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(IBN-S</a:t>
            </a:r>
            <a:r>
              <a:rPr lang="fr-FR" altLang="ja-JP" sz="180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rPr>
              <a:t>Î</a:t>
            </a:r>
            <a:r>
              <a:rPr lang="fr-FR" sz="1800">
                <a:solidFill>
                  <a:srgbClr val="000000"/>
                </a:solidFill>
                <a:latin typeface="Geneva" charset="0"/>
              </a:rPr>
              <a:t>N</a:t>
            </a:r>
            <a:r>
              <a:rPr lang="fr-FR" altLang="ja-JP" sz="1800">
                <a:solidFill>
                  <a:srgbClr val="000000"/>
                </a:solidFill>
                <a:latin typeface="Geneva" charset="0"/>
                <a:ea typeface="ＭＳ Ｐゴシック" charset="-128"/>
                <a:cs typeface="ＭＳ Ｐゴシック" charset="-128"/>
              </a:rPr>
              <a:t>Â)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7108" name="Comment 4"/>
          <p:cNvSpPr>
            <a:spLocks noChangeArrowheads="1"/>
          </p:cNvSpPr>
          <p:nvPr/>
        </p:nvSpPr>
        <p:spPr bwMode="auto">
          <a:xfrm>
            <a:off x="3962400" y="5791200"/>
            <a:ext cx="1828800" cy="7889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980 - 1037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  PERSAN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42341" name="Text Box 7"/>
          <p:cNvSpPr txBox="1">
            <a:spLocks noChangeArrowheads="1"/>
          </p:cNvSpPr>
          <p:nvPr/>
        </p:nvSpPr>
        <p:spPr bwMode="auto">
          <a:xfrm>
            <a:off x="6019800" y="5791200"/>
            <a:ext cx="2476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HOMME POLITIQUE</a:t>
            </a:r>
          </a:p>
          <a:p>
            <a:r>
              <a:rPr lang="fr-FR" sz="1800"/>
              <a:t>ET MÉDECIN</a:t>
            </a:r>
            <a:endParaRPr lang="fr-FR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04800"/>
            <a:ext cx="37560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Comment 3"/>
          <p:cNvSpPr>
            <a:spLocks noChangeArrowheads="1"/>
          </p:cNvSpPr>
          <p:nvPr/>
        </p:nvSpPr>
        <p:spPr bwMode="auto">
          <a:xfrm>
            <a:off x="6248400" y="4572000"/>
            <a:ext cx="1828800" cy="12017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LE CANON 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    D’ </a:t>
            </a:r>
          </a:p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AVICENNE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14438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838200"/>
            <a:ext cx="23796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mment 3"/>
          <p:cNvSpPr>
            <a:spLocks noChangeArrowheads="1"/>
          </p:cNvSpPr>
          <p:nvPr/>
        </p:nvSpPr>
        <p:spPr bwMode="auto">
          <a:xfrm>
            <a:off x="4572000" y="5805264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CORONIS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9B8DD3-BB28-6F33-EED0-D24C4294F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89" y="476672"/>
            <a:ext cx="5347022" cy="50143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C84D23D-6E3E-DC74-3A06-FB9D53883BAA}"/>
              </a:ext>
            </a:extLst>
          </p:cNvPr>
          <p:cNvSpPr txBox="1"/>
          <p:nvPr/>
        </p:nvSpPr>
        <p:spPr>
          <a:xfrm>
            <a:off x="251520" y="2204864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APOLLON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58031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XI</a:t>
            </a:r>
            <a:r>
              <a:rPr lang="fr-FR" baseline="30000"/>
              <a:t>e</a:t>
            </a:r>
            <a:r>
              <a:rPr lang="fr-FR"/>
              <a:t> XII</a:t>
            </a:r>
            <a:r>
              <a:rPr lang="fr-FR" baseline="30000"/>
              <a:t>e</a:t>
            </a:r>
            <a:r>
              <a:rPr lang="fr-FR"/>
              <a:t> S. LA PÉRIODE DES TRADUCTIONS</a:t>
            </a:r>
          </a:p>
          <a:p>
            <a:r>
              <a:rPr lang="fr-FR"/>
              <a:t> EN LATIN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CONSTANTIN L’AFRICAIN</a:t>
            </a:r>
          </a:p>
          <a:p>
            <a:endParaRPr lang="fr-FR"/>
          </a:p>
          <a:p>
            <a:r>
              <a:rPr lang="fr-FR"/>
              <a:t>GÉRARD DE CRÉMONE</a:t>
            </a:r>
          </a:p>
          <a:p>
            <a:endParaRPr lang="fr-FR"/>
          </a:p>
          <a:p>
            <a:r>
              <a:rPr lang="fr-FR"/>
              <a:t>MARC DE TOLÈDE</a:t>
            </a:r>
            <a:endParaRPr lang="fr-FR" sz="2000"/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8305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fr-FR" sz="2000" baseline="30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img139 -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"/>
            <a:ext cx="4394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5715000" y="1295400"/>
            <a:ext cx="26447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CONSTANTIN </a:t>
            </a:r>
          </a:p>
          <a:p>
            <a:r>
              <a:rPr lang="fr-FR">
                <a:solidFill>
                  <a:schemeClr val="tx1"/>
                </a:solidFill>
              </a:rPr>
              <a:t> L’AFRICAIN </a:t>
            </a:r>
          </a:p>
          <a:p>
            <a:r>
              <a:rPr lang="fr-FR">
                <a:solidFill>
                  <a:schemeClr val="tx1"/>
                </a:solidFill>
              </a:rPr>
              <a:t>     XI</a:t>
            </a:r>
            <a:r>
              <a:rPr lang="fr-FR" baseline="30000">
                <a:solidFill>
                  <a:schemeClr val="tx1"/>
                </a:solidFill>
              </a:rPr>
              <a:t>e</a:t>
            </a:r>
            <a:r>
              <a:rPr lang="fr-FR">
                <a:solidFill>
                  <a:schemeClr val="tx1"/>
                </a:solidFill>
              </a:rPr>
              <a:t> siècle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F6EF61-E8DC-B34C-9DA1-7F2B77544386}"/>
              </a:ext>
            </a:extLst>
          </p:cNvPr>
          <p:cNvSpPr/>
          <p:nvPr/>
        </p:nvSpPr>
        <p:spPr>
          <a:xfrm>
            <a:off x="5292080" y="3439767"/>
            <a:ext cx="36724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/>
              <a:t>Né à Carthage,</a:t>
            </a:r>
          </a:p>
          <a:p>
            <a:r>
              <a:rPr lang="fr-FR" b="0" dirty="0"/>
              <a:t>il vient en Italie, à la</a:t>
            </a:r>
          </a:p>
          <a:p>
            <a:r>
              <a:rPr lang="fr-FR" b="0" dirty="0"/>
              <a:t>suite de </a:t>
            </a:r>
          </a:p>
          <a:p>
            <a:r>
              <a:rPr lang="fr-FR" b="0" dirty="0"/>
              <a:t>Robert Guiscard,</a:t>
            </a:r>
          </a:p>
          <a:p>
            <a:r>
              <a:rPr lang="fr-FR" b="0" dirty="0"/>
              <a:t>Duc d’Apulie et de</a:t>
            </a:r>
          </a:p>
          <a:p>
            <a:r>
              <a:rPr lang="fr-FR" b="0" dirty="0"/>
              <a:t>Calabre.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061968-CF74-C447-8EBF-8DF076A0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3672408" cy="62430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A4C583-5E2A-6D47-A1C3-A71EB2AD4495}"/>
              </a:ext>
            </a:extLst>
          </p:cNvPr>
          <p:cNvSpPr txBox="1"/>
          <p:nvPr/>
        </p:nvSpPr>
        <p:spPr>
          <a:xfrm>
            <a:off x="4408408" y="1556792"/>
            <a:ext cx="35926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0" dirty="0"/>
              <a:t>Constantin </a:t>
            </a:r>
          </a:p>
          <a:p>
            <a:r>
              <a:rPr lang="fr-FR" sz="3200" b="0" dirty="0"/>
              <a:t>est accueilli par</a:t>
            </a:r>
          </a:p>
          <a:p>
            <a:r>
              <a:rPr lang="fr-FR" sz="3200" b="0" dirty="0"/>
              <a:t>l’abbé </a:t>
            </a:r>
            <a:r>
              <a:rPr lang="fr-FR" sz="3200" b="0" dirty="0" err="1"/>
              <a:t>Desiderius</a:t>
            </a:r>
            <a:endParaRPr lang="fr-FR" sz="3200" b="0" dirty="0"/>
          </a:p>
          <a:p>
            <a:r>
              <a:rPr lang="fr-FR" sz="3200" b="0" dirty="0"/>
              <a:t>futur pape Victor III,</a:t>
            </a:r>
          </a:p>
          <a:p>
            <a:r>
              <a:rPr lang="fr-FR" sz="3200" b="0" dirty="0"/>
              <a:t>à l’Abbaye </a:t>
            </a:r>
          </a:p>
          <a:p>
            <a:r>
              <a:rPr lang="fr-FR" sz="3200" b="0" dirty="0"/>
              <a:t>du Mont-Cassin.</a:t>
            </a:r>
          </a:p>
        </p:txBody>
      </p:sp>
    </p:spTree>
    <p:extLst>
      <p:ext uri="{BB962C8B-B14F-4D97-AF65-F5344CB8AC3E}">
        <p14:creationId xmlns:p14="http://schemas.microsoft.com/office/powerpoint/2010/main" val="16195559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03450"/>
            <a:ext cx="77343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371600" y="381000"/>
            <a:ext cx="6267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CONSTANTIN L’AFRICAIN XI</a:t>
            </a:r>
            <a:r>
              <a:rPr lang="fr-FR" baseline="30000">
                <a:solidFill>
                  <a:schemeClr val="tx1"/>
                </a:solidFill>
              </a:rPr>
              <a:t>e</a:t>
            </a:r>
            <a:r>
              <a:rPr lang="fr-FR">
                <a:solidFill>
                  <a:schemeClr val="tx1"/>
                </a:solidFill>
              </a:rPr>
              <a:t> siècle</a:t>
            </a:r>
            <a:endParaRPr lang="fr-FR"/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981200" y="114300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ABBAYE DU MONT CASSIN</a:t>
            </a:r>
            <a:endParaRPr lang="fr-F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age 1" descr="abbaye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13763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90600"/>
            <a:ext cx="3344863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Comment 3"/>
          <p:cNvSpPr>
            <a:spLocks noChangeArrowheads="1"/>
          </p:cNvSpPr>
          <p:nvPr/>
        </p:nvSpPr>
        <p:spPr bwMode="auto">
          <a:xfrm>
            <a:off x="5076056" y="2099468"/>
            <a:ext cx="3429000" cy="23018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ISAGOGE DE IOHANNITIUS</a:t>
            </a:r>
          </a:p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    (</a:t>
            </a:r>
            <a:r>
              <a:rPr lang="fr-FR" sz="1800" dirty="0" err="1">
                <a:solidFill>
                  <a:srgbClr val="000000"/>
                </a:solidFill>
                <a:latin typeface="Geneva" charset="0"/>
              </a:rPr>
              <a:t>Hunain</a:t>
            </a: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 Ibn </a:t>
            </a:r>
            <a:r>
              <a:rPr lang="fr-FR" sz="1800" dirty="0" err="1">
                <a:solidFill>
                  <a:srgbClr val="000000"/>
                </a:solidFill>
                <a:latin typeface="Geneva" charset="0"/>
              </a:rPr>
              <a:t>Ishaq</a:t>
            </a: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endParaRPr lang="fr-FR" sz="1800" dirty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        TRADUIT PAR                  CONSTANTIN L’AFRICAIN </a:t>
            </a:r>
            <a:endParaRPr lang="fr-FR" sz="1800" b="0" dirty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endParaRPr lang="fr-FR" sz="1800" b="0" dirty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img1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7200"/>
            <a:ext cx="3643313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4918075" y="22606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4419600" y="533400"/>
            <a:ext cx="44418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  OPERA OMNIA</a:t>
            </a:r>
          </a:p>
          <a:p>
            <a:r>
              <a:rPr lang="fr-FR"/>
              <a:t>   YSAAC (ISRAELI)</a:t>
            </a:r>
          </a:p>
          <a:p>
            <a:r>
              <a:rPr lang="fr-FR"/>
              <a:t>  IN HOC VOLUMINE,</a:t>
            </a:r>
          </a:p>
          <a:p>
            <a:endParaRPr lang="fr-FR"/>
          </a:p>
          <a:p>
            <a:r>
              <a:rPr lang="fr-FR"/>
              <a:t>LE PANTEGNI D’ALI IBN</a:t>
            </a:r>
          </a:p>
          <a:p>
            <a:r>
              <a:rPr lang="fr-FR"/>
              <a:t>AL ABBAS AL-MAGUSI</a:t>
            </a:r>
          </a:p>
          <a:p>
            <a:r>
              <a:rPr lang="fr-FR"/>
              <a:t>        (HALY ABBAS)</a:t>
            </a:r>
          </a:p>
          <a:p>
            <a:endParaRPr lang="fr-FR"/>
          </a:p>
          <a:p>
            <a:r>
              <a:rPr lang="fr-FR"/>
              <a:t>     TRADUCTION DE</a:t>
            </a:r>
          </a:p>
          <a:p>
            <a:r>
              <a:rPr lang="fr-FR"/>
              <a:t>          CONSTANTIN.</a:t>
            </a: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8501063" y="561975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img1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01638"/>
            <a:ext cx="8077200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mment 3"/>
          <p:cNvSpPr>
            <a:spLocks noChangeArrowheads="1"/>
          </p:cNvSpPr>
          <p:nvPr/>
        </p:nvSpPr>
        <p:spPr bwMode="auto">
          <a:xfrm>
            <a:off x="5791200" y="1828800"/>
            <a:ext cx="3048000" cy="12017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VIATICUM</a:t>
            </a:r>
          </a:p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PEREGRINORUM</a:t>
            </a:r>
          </a:p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D’IBN AL-JAZZAR</a:t>
            </a:r>
            <a:endParaRPr lang="fr-FR" sz="1800" b="0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228" name="Comment 4"/>
          <p:cNvSpPr>
            <a:spLocks noChangeArrowheads="1"/>
          </p:cNvSpPr>
          <p:nvPr/>
        </p:nvSpPr>
        <p:spPr bwMode="auto">
          <a:xfrm>
            <a:off x="1143000" y="5105400"/>
            <a:ext cx="3886200" cy="7889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b="0" dirty="0">
                <a:solidFill>
                  <a:srgbClr val="000000"/>
                </a:solidFill>
                <a:latin typeface="Geneva" charset="0"/>
              </a:rPr>
              <a:t>TRADUCTION DE </a:t>
            </a:r>
          </a:p>
          <a:p>
            <a:pPr>
              <a:spcBef>
                <a:spcPct val="50000"/>
              </a:spcBef>
              <a:defRPr/>
            </a:pPr>
            <a:r>
              <a:rPr lang="fr-FR" sz="1800" b="0" dirty="0">
                <a:solidFill>
                  <a:srgbClr val="000000"/>
                </a:solidFill>
                <a:latin typeface="Geneva" charset="0"/>
              </a:rPr>
              <a:t>CONSTANTIN L’AFRICAIN</a:t>
            </a:r>
          </a:p>
        </p:txBody>
      </p:sp>
      <p:pic>
        <p:nvPicPr>
          <p:cNvPr id="159748" name="Image 4" descr="kairouan_capital_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5240338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de gradib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868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895600" y="4648200"/>
            <a:ext cx="34829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TRADUCTION DU </a:t>
            </a:r>
          </a:p>
          <a:p>
            <a:r>
              <a:rPr lang="fr-FR"/>
              <a:t>KITAB AL-I TIMAD</a:t>
            </a:r>
          </a:p>
          <a:p>
            <a:r>
              <a:rPr lang="fr-FR"/>
              <a:t>D’IBN AL-JAZZAR</a:t>
            </a:r>
          </a:p>
        </p:txBody>
      </p:sp>
      <p:sp>
        <p:nvSpPr>
          <p:cNvPr id="161796" name="Text Box 5"/>
          <p:cNvSpPr txBox="1">
            <a:spLocks noChangeArrowheads="1"/>
          </p:cNvSpPr>
          <p:nvPr/>
        </p:nvSpPr>
        <p:spPr bwMode="auto">
          <a:xfrm>
            <a:off x="1889125" y="3279775"/>
            <a:ext cx="5133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LIVRE DES DEGRÉS APPELÉ</a:t>
            </a:r>
          </a:p>
          <a:p>
            <a:r>
              <a:rPr lang="fr-FR"/>
              <a:t>LIVRE DES SIMPLES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33400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omment 3"/>
          <p:cNvSpPr>
            <a:spLocks noChangeArrowheads="1"/>
          </p:cNvSpPr>
          <p:nvPr/>
        </p:nvSpPr>
        <p:spPr bwMode="auto">
          <a:xfrm>
            <a:off x="304800" y="3200400"/>
            <a:ext cx="1219200" cy="106362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centaure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CHIRON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33400"/>
            <a:ext cx="723900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Comment 4"/>
          <p:cNvSpPr>
            <a:spLocks noChangeArrowheads="1"/>
          </p:cNvSpPr>
          <p:nvPr/>
        </p:nvSpPr>
        <p:spPr bwMode="auto">
          <a:xfrm>
            <a:off x="838200" y="5181600"/>
            <a:ext cx="7162800" cy="78898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               TOLÈDE CENTRE DE TRADUCTION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fr-FR" sz="1800" b="0">
                <a:solidFill>
                  <a:srgbClr val="000000"/>
                </a:solidFill>
                <a:latin typeface="Geneva" charset="0"/>
              </a:rPr>
              <a:t>        GÉRARD DE CRÉMONE, CHANOINE DE LA CATHÉDRALE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800px-Al_Razi_Receuil_de_traite_de_medecine_translated_by_Gerard_de_Cremone_Second_half_of_13th_centu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81000"/>
            <a:ext cx="66548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1981200" y="5257800"/>
            <a:ext cx="55689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TRADUCTION DE RHAZÈS PAR</a:t>
            </a:r>
          </a:p>
          <a:p>
            <a:r>
              <a:rPr lang="fr-FR"/>
              <a:t>      GÉRARD DE CRÉMONE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4843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Comment 3"/>
          <p:cNvSpPr>
            <a:spLocks noChangeArrowheads="1"/>
          </p:cNvSpPr>
          <p:nvPr/>
        </p:nvSpPr>
        <p:spPr bwMode="auto">
          <a:xfrm>
            <a:off x="685800" y="1752600"/>
            <a:ext cx="1828800" cy="120015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TRADUCTION LATINE DU CANON D’ AVICENNE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41300"/>
            <a:ext cx="4548188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6629400" y="2438400"/>
            <a:ext cx="20956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 dirty="0"/>
              <a:t>Canon d’Avicenne</a:t>
            </a:r>
          </a:p>
          <a:p>
            <a:endParaRPr lang="fr-FR" sz="2000" b="0" dirty="0"/>
          </a:p>
          <a:p>
            <a:r>
              <a:rPr lang="fr-FR" sz="2000" b="0" dirty="0"/>
              <a:t>Traduction latine</a:t>
            </a:r>
          </a:p>
          <a:p>
            <a:endParaRPr lang="fr-FR" sz="2000" b="0" dirty="0"/>
          </a:p>
          <a:p>
            <a:r>
              <a:rPr lang="fr-FR" sz="2000" b="0" dirty="0"/>
              <a:t>édition 1522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journal, alimentation&#10;&#10;Description générée automatiquement">
            <a:extLst>
              <a:ext uri="{FF2B5EF4-FFF2-40B4-BE49-F238E27FC236}">
                <a16:creationId xmlns:a16="http://schemas.microsoft.com/office/drawing/2014/main" id="{166EA71F-3A14-9947-BAE6-38FCD457D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-31394"/>
            <a:ext cx="459395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E8DFABA-BF94-B44F-9A15-72BFE1D3F7AE}"/>
              </a:ext>
            </a:extLst>
          </p:cNvPr>
          <p:cNvSpPr txBox="1"/>
          <p:nvPr/>
        </p:nvSpPr>
        <p:spPr>
          <a:xfrm>
            <a:off x="5508104" y="1484784"/>
            <a:ext cx="31536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/>
              <a:t>Traduction de </a:t>
            </a:r>
          </a:p>
          <a:p>
            <a:r>
              <a:rPr lang="fr-FR" b="0" dirty="0"/>
              <a:t>Gérard de Crémone,</a:t>
            </a:r>
          </a:p>
          <a:p>
            <a:r>
              <a:rPr lang="fr-FR" b="0" dirty="0"/>
              <a:t>corrigée par Andrea</a:t>
            </a:r>
          </a:p>
          <a:p>
            <a:r>
              <a:rPr lang="fr-FR" b="0" dirty="0" err="1"/>
              <a:t>Alpago</a:t>
            </a:r>
            <a:r>
              <a:rPr lang="fr-FR" b="0" dirty="0"/>
              <a:t> de </a:t>
            </a:r>
            <a:r>
              <a:rPr lang="fr-FR" b="0" dirty="0" err="1"/>
              <a:t>Beluno</a:t>
            </a:r>
            <a:r>
              <a:rPr lang="fr-FR" b="0" dirty="0"/>
              <a:t> </a:t>
            </a:r>
          </a:p>
          <a:p>
            <a:r>
              <a:rPr lang="fr-FR" b="0" dirty="0"/>
              <a:t>imprimée, en 1608,</a:t>
            </a:r>
          </a:p>
          <a:p>
            <a:r>
              <a:rPr lang="fr-FR" b="0" dirty="0"/>
              <a:t>à Venise, chez Junte.</a:t>
            </a:r>
          </a:p>
        </p:txBody>
      </p:sp>
    </p:spTree>
    <p:extLst>
      <p:ext uri="{BB962C8B-B14F-4D97-AF65-F5344CB8AC3E}">
        <p14:creationId xmlns:p14="http://schemas.microsoft.com/office/powerpoint/2010/main" val="16526125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avicen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04800"/>
            <a:ext cx="363378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5775325" y="2365375"/>
            <a:ext cx="19415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 </a:t>
            </a:r>
            <a:r>
              <a:rPr lang="fr-FR" b="0" dirty="0"/>
              <a:t>VERSION</a:t>
            </a:r>
          </a:p>
          <a:p>
            <a:r>
              <a:rPr lang="fr-FR" b="0" dirty="0"/>
              <a:t>IMPRIMÉE</a:t>
            </a:r>
          </a:p>
          <a:p>
            <a:r>
              <a:rPr lang="fr-FR" b="0" dirty="0"/>
              <a:t>     1658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551238"/>
            <a:ext cx="27432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876800" y="3886200"/>
            <a:ext cx="186372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  ÉCOLE</a:t>
            </a:r>
          </a:p>
          <a:p>
            <a:endParaRPr lang="fr-FR"/>
          </a:p>
          <a:p>
            <a:r>
              <a:rPr lang="fr-FR"/>
              <a:t>      DE</a:t>
            </a:r>
          </a:p>
          <a:p>
            <a:endParaRPr lang="fr-FR"/>
          </a:p>
          <a:p>
            <a:r>
              <a:rPr lang="fr-FR"/>
              <a:t>SALERNE</a:t>
            </a:r>
          </a:p>
        </p:txBody>
      </p:sp>
      <p:pic>
        <p:nvPicPr>
          <p:cNvPr id="173060" name="Image 3" descr="image.php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04800"/>
            <a:ext cx="76200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AM-Salerno-Map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304800"/>
            <a:ext cx="51593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Line 3"/>
          <p:cNvSpPr>
            <a:spLocks noChangeShapeType="1"/>
          </p:cNvSpPr>
          <p:nvPr/>
        </p:nvSpPr>
        <p:spPr bwMode="auto">
          <a:xfrm flipV="1">
            <a:off x="2667000" y="4191000"/>
            <a:ext cx="426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1863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SALERNE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746125" y="700088"/>
            <a:ext cx="674687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L’ÉCOLE DE SALERNE</a:t>
            </a:r>
          </a:p>
          <a:p>
            <a:endParaRPr lang="fr-FR" sz="2000"/>
          </a:p>
          <a:p>
            <a:endParaRPr lang="fr-FR" sz="2000"/>
          </a:p>
          <a:p>
            <a:r>
              <a:rPr lang="fr-FR" sz="2000"/>
              <a:t>CONSTANTIN L’AFRICAIN</a:t>
            </a:r>
          </a:p>
          <a:p>
            <a:r>
              <a:rPr lang="fr-FR" sz="2000"/>
              <a:t>ISAGOGE DE IOHANNITIUS</a:t>
            </a:r>
          </a:p>
          <a:p>
            <a:r>
              <a:rPr lang="fr-FR" sz="2000"/>
              <a:t>PANTEGNI D’HALY ABBAS</a:t>
            </a:r>
          </a:p>
          <a:p>
            <a:r>
              <a:rPr lang="fr-FR" sz="2000"/>
              <a:t>DE GRADIBUS D’IBN AL-JAZZAR</a:t>
            </a:r>
          </a:p>
          <a:p>
            <a:endParaRPr lang="fr-FR" sz="2000"/>
          </a:p>
          <a:p>
            <a:r>
              <a:rPr lang="fr-FR" sz="2000"/>
              <a:t>MATTHAEUS PLATEARIUS:</a:t>
            </a:r>
          </a:p>
          <a:p>
            <a:r>
              <a:rPr lang="fr-FR" sz="2000"/>
              <a:t>CIRCA INSTANS =  LIVRE DES SIMPLES MÉDECINES</a:t>
            </a:r>
          </a:p>
          <a:p>
            <a:endParaRPr lang="fr-FR" sz="2000"/>
          </a:p>
          <a:p>
            <a:r>
              <a:rPr lang="fr-FR" sz="2000"/>
              <a:t>GRAND ANTIDOTAIRE, À L’ORIGINE DU LIBER ISTE,</a:t>
            </a:r>
          </a:p>
          <a:p>
            <a:r>
              <a:rPr lang="fr-FR" sz="2000"/>
              <a:t>PUIS DE L’ANTIDOTAIRE DE NICOLAS</a:t>
            </a:r>
          </a:p>
          <a:p>
            <a:endParaRPr lang="fr-FR" sz="2000"/>
          </a:p>
          <a:p>
            <a:r>
              <a:rPr lang="fr-FR" sz="2000"/>
              <a:t>RÉGIME DE SANTÉ DE L’ÉCOLE DE SALERNE</a:t>
            </a:r>
          </a:p>
          <a:p>
            <a:endParaRPr lang="fr-FR" sz="2000"/>
          </a:p>
          <a:p>
            <a:endParaRPr lang="fr-FR" sz="2000" b="0"/>
          </a:p>
        </p:txBody>
      </p:sp>
      <p:pic>
        <p:nvPicPr>
          <p:cNvPr id="177155" name="Image 3" descr="_Salerne éco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28600"/>
            <a:ext cx="362585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85800"/>
            <a:ext cx="39719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5470525" y="1462088"/>
            <a:ext cx="2724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LIVRE DES SIMPLES</a:t>
            </a:r>
          </a:p>
          <a:p>
            <a:endParaRPr lang="fr-FR" sz="2000"/>
          </a:p>
          <a:p>
            <a:r>
              <a:rPr lang="fr-FR" sz="2000"/>
              <a:t>        MÉDECINES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318125" y="3595688"/>
            <a:ext cx="310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0"/>
              <a:t>MANUSCRIT XV</a:t>
            </a:r>
            <a:r>
              <a:rPr lang="fr-FR" sz="2000" b="0" baseline="30000"/>
              <a:t>e</a:t>
            </a:r>
            <a:r>
              <a:rPr lang="fr-FR" sz="2000" b="0"/>
              <a:t> SIÈCLE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0"/>
            <a:ext cx="3433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omment 3"/>
          <p:cNvSpPr>
            <a:spLocks noChangeArrowheads="1"/>
          </p:cNvSpPr>
          <p:nvPr/>
        </p:nvSpPr>
        <p:spPr bwMode="auto">
          <a:xfrm>
            <a:off x="1524000" y="762000"/>
            <a:ext cx="1828800" cy="6508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ASCLÉPIOS -ESCULAPE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17525" y="2276475"/>
            <a:ext cx="421481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DEVIENT UN MÉDECIN</a:t>
            </a:r>
          </a:p>
          <a:p>
            <a:endParaRPr lang="fr-FR"/>
          </a:p>
          <a:p>
            <a:r>
              <a:rPr lang="fr-FR"/>
              <a:t>SI HABILE QU’IL </a:t>
            </a:r>
          </a:p>
          <a:p>
            <a:endParaRPr lang="fr-FR"/>
          </a:p>
          <a:p>
            <a:r>
              <a:rPr lang="fr-FR"/>
              <a:t>RESSUSCITE</a:t>
            </a:r>
          </a:p>
          <a:p>
            <a:endParaRPr lang="fr-FR"/>
          </a:p>
          <a:p>
            <a:r>
              <a:rPr lang="fr-FR"/>
              <a:t>UN MORT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saler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685800"/>
            <a:ext cx="44862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5364088" y="116632"/>
            <a:ext cx="33922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Régime de Santé</a:t>
            </a:r>
          </a:p>
          <a:p>
            <a:r>
              <a:rPr lang="fr-FR" dirty="0"/>
              <a:t>de l’école de Salerne.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DF0A906-6FEB-BEC2-77D9-8359F235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913" y="1196752"/>
            <a:ext cx="3210624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050925" y="752475"/>
            <a:ext cx="5370513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LES UNIVERSITÉS XII - XIII</a:t>
            </a:r>
            <a:r>
              <a:rPr lang="fr-FR" baseline="30000">
                <a:solidFill>
                  <a:schemeClr val="tx1"/>
                </a:solidFill>
              </a:rPr>
              <a:t>e</a:t>
            </a:r>
            <a:r>
              <a:rPr lang="fr-FR">
                <a:solidFill>
                  <a:schemeClr val="tx1"/>
                </a:solidFill>
              </a:rPr>
              <a:t> s.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>
                <a:solidFill>
                  <a:schemeClr val="tx1"/>
                </a:solidFill>
              </a:rPr>
              <a:t>PARIS</a:t>
            </a:r>
          </a:p>
          <a:p>
            <a:r>
              <a:rPr lang="fr-FR">
                <a:solidFill>
                  <a:schemeClr val="tx1"/>
                </a:solidFill>
              </a:rPr>
              <a:t>BOLOGNE</a:t>
            </a:r>
          </a:p>
          <a:p>
            <a:r>
              <a:rPr lang="fr-FR">
                <a:solidFill>
                  <a:schemeClr val="tx1"/>
                </a:solidFill>
              </a:rPr>
              <a:t>OXFORD</a:t>
            </a:r>
          </a:p>
          <a:p>
            <a:r>
              <a:rPr lang="fr-FR">
                <a:solidFill>
                  <a:schemeClr val="tx1"/>
                </a:solidFill>
              </a:rPr>
              <a:t> MONTPELLIER</a:t>
            </a:r>
          </a:p>
          <a:p>
            <a:r>
              <a:rPr lang="fr-FR">
                <a:solidFill>
                  <a:schemeClr val="tx1"/>
                </a:solidFill>
              </a:rPr>
              <a:t>TOULOUSE</a:t>
            </a:r>
          </a:p>
          <a:p>
            <a:r>
              <a:rPr lang="fr-FR">
                <a:solidFill>
                  <a:schemeClr val="tx1"/>
                </a:solidFill>
              </a:rPr>
              <a:t>SALAMANQUE</a:t>
            </a:r>
          </a:p>
          <a:p>
            <a:r>
              <a:rPr lang="fr-FR">
                <a:solidFill>
                  <a:schemeClr val="tx1"/>
                </a:solidFill>
              </a:rPr>
              <a:t>NAPLES</a:t>
            </a:r>
            <a:endParaRPr lang="fr-FR" sz="20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762000"/>
            <a:ext cx="6858000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omment 3"/>
          <p:cNvSpPr>
            <a:spLocks noChangeArrowheads="1"/>
          </p:cNvSpPr>
          <p:nvPr/>
        </p:nvSpPr>
        <p:spPr bwMode="auto">
          <a:xfrm>
            <a:off x="2123728" y="6237312"/>
            <a:ext cx="54864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dirty="0">
                <a:solidFill>
                  <a:srgbClr val="000000"/>
                </a:solidFill>
                <a:latin typeface="Geneva" charset="0"/>
              </a:rPr>
              <a:t>COURS À L’UNIVERSITÉ DE BOLOGNE XIVe s.</a:t>
            </a:r>
            <a:endParaRPr lang="fr-FR" sz="1800" b="0" dirty="0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609600"/>
            <a:ext cx="51498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Comment 3"/>
          <p:cNvSpPr>
            <a:spLocks noChangeArrowheads="1"/>
          </p:cNvSpPr>
          <p:nvPr/>
        </p:nvSpPr>
        <p:spPr bwMode="auto">
          <a:xfrm>
            <a:off x="685800" y="838200"/>
            <a:ext cx="1828800" cy="6508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 ARNAUD DE  VILLENEUVE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6324" name="Comment 4"/>
          <p:cNvSpPr>
            <a:spLocks noChangeArrowheads="1"/>
          </p:cNvSpPr>
          <p:nvPr/>
        </p:nvSpPr>
        <p:spPr bwMode="auto">
          <a:xfrm>
            <a:off x="762000" y="2057400"/>
            <a:ext cx="1828800" cy="376238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>
                <a:solidFill>
                  <a:srgbClr val="000000"/>
                </a:solidFill>
                <a:latin typeface="Geneva" charset="0"/>
              </a:rPr>
              <a:t>XIII - XIV</a:t>
            </a:r>
            <a:r>
              <a:rPr lang="fr-FR" sz="1800" baseline="30000">
                <a:solidFill>
                  <a:srgbClr val="000000"/>
                </a:solidFill>
                <a:latin typeface="Geneva" charset="0"/>
              </a:rPr>
              <a:t>e</a:t>
            </a:r>
            <a:r>
              <a:rPr lang="fr-FR" sz="1800">
                <a:solidFill>
                  <a:srgbClr val="000000"/>
                </a:solidFill>
                <a:latin typeface="Geneva" charset="0"/>
              </a:rPr>
              <a:t> s.</a:t>
            </a:r>
            <a:endParaRPr lang="fr-FR" sz="1800" b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838200" y="3733800"/>
            <a:ext cx="2051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/>
              <a:t>APHORISMI</a:t>
            </a:r>
          </a:p>
          <a:p>
            <a:r>
              <a:rPr lang="fr-FR" sz="1800"/>
              <a:t>DE GRADIBUS</a:t>
            </a:r>
          </a:p>
          <a:p>
            <a:endParaRPr lang="fr-FR" sz="1800"/>
          </a:p>
          <a:p>
            <a:r>
              <a:rPr lang="fr-FR" sz="1800"/>
              <a:t>ANTIDOTARIUM</a:t>
            </a:r>
            <a:endParaRPr lang="fr-FR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ARNAUD DE  VILLENEU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1888" y="0"/>
            <a:ext cx="4338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fr-FR">
                <a:ea typeface="ＭＳ Ｐゴシック" pitchFamily="4" charset="-128"/>
                <a:cs typeface="ＭＳ Ｐゴシック" pitchFamily="4" charset="-128"/>
              </a:rPr>
              <a:t>LA THÉORIE </a:t>
            </a:r>
            <a:br>
              <a:rPr lang="fr-FR">
                <a:ea typeface="ＭＳ Ｐゴシック" pitchFamily="4" charset="-128"/>
                <a:cs typeface="ＭＳ Ｐゴシック" pitchFamily="4" charset="-128"/>
              </a:rPr>
            </a:br>
            <a:r>
              <a:rPr lang="fr-FR">
                <a:ea typeface="ＭＳ Ｐゴシック" pitchFamily="4" charset="-128"/>
                <a:cs typeface="ＭＳ Ｐゴシック" pitchFamily="4" charset="-128"/>
              </a:rPr>
              <a:t>HIPPOCRATICO-GALÉNIQUE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95" name="Group 51"/>
          <p:cNvGraphicFramePr>
            <a:graphicFrameLocks noGrp="1"/>
          </p:cNvGraphicFramePr>
          <p:nvPr>
            <p:ph type="tbl" idx="1"/>
          </p:nvPr>
        </p:nvGraphicFramePr>
        <p:xfrm>
          <a:off x="-685800" y="511175"/>
          <a:ext cx="9829800" cy="6004560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ÉLÉMENT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PROPRIÉTÉS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HUMEUR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TEMPÉRA-MENT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 FEU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CHAUD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BILE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CHOLÉRIQUE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ou BILIEUX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 AIR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CHAUD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HUMIDE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SANG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SANGUIN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 EAU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FROID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HUMIDE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PHLEGME ou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PITUITE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PHLÉGMATI-QUE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       TERRE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FROID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ATRABILE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ou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MÉLAN-CHOLIE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ATRA-BILAIRE ou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</a:rPr>
                        <a:t>MÉLAN-CHOLIQUE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3"/>
          <p:cNvSpPr txBox="1">
            <a:spLocks noChangeArrowheads="1"/>
          </p:cNvSpPr>
          <p:nvPr/>
        </p:nvSpPr>
        <p:spPr bwMode="auto">
          <a:xfrm>
            <a:off x="974725" y="700088"/>
            <a:ext cx="68722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Times" pitchFamily="4" charset="0"/>
              </a:rPr>
              <a:t>LA SANTÉ RÉSULTE D’UN ÉQUILIBRE </a:t>
            </a:r>
          </a:p>
          <a:p>
            <a:endParaRPr lang="fr-FR">
              <a:latin typeface="Times" pitchFamily="4" charset="0"/>
            </a:endParaRPr>
          </a:p>
          <a:p>
            <a:r>
              <a:rPr lang="fr-FR">
                <a:latin typeface="Times" pitchFamily="4" charset="0"/>
              </a:rPr>
              <a:t>DES 4 HUMEURS</a:t>
            </a:r>
          </a:p>
          <a:p>
            <a:endParaRPr lang="fr-FR">
              <a:latin typeface="Times" pitchFamily="4" charset="0"/>
            </a:endParaRPr>
          </a:p>
          <a:p>
            <a:endParaRPr lang="fr-FR">
              <a:latin typeface="Times" pitchFamily="4" charset="0"/>
            </a:endParaRPr>
          </a:p>
          <a:p>
            <a:r>
              <a:rPr lang="fr-FR">
                <a:latin typeface="Times" pitchFamily="4" charset="0"/>
              </a:rPr>
              <a:t>L’ ÉTAT MORBIDE RÉSULTE DE</a:t>
            </a:r>
          </a:p>
          <a:p>
            <a:endParaRPr lang="fr-FR">
              <a:latin typeface="Times" pitchFamily="4" charset="0"/>
            </a:endParaRPr>
          </a:p>
          <a:p>
            <a:r>
              <a:rPr lang="fr-FR">
                <a:latin typeface="Times" pitchFamily="4" charset="0"/>
              </a:rPr>
              <a:t> LA VICIATION OU DE L’EXCÈS </a:t>
            </a:r>
          </a:p>
          <a:p>
            <a:endParaRPr lang="fr-FR">
              <a:latin typeface="Times" pitchFamily="4" charset="0"/>
            </a:endParaRPr>
          </a:p>
          <a:p>
            <a:r>
              <a:rPr lang="fr-FR">
                <a:latin typeface="Times" pitchFamily="4" charset="0"/>
              </a:rPr>
              <a:t>D’UNE DE CES HUMEURS.</a:t>
            </a:r>
            <a:endParaRPr lang="fr-FR" sz="20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974725" y="752475"/>
            <a:ext cx="713898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LE TRAITEMENT DE LA MALADIE</a:t>
            </a:r>
          </a:p>
          <a:p>
            <a:endParaRPr lang="fr-FR"/>
          </a:p>
          <a:p>
            <a:r>
              <a:rPr lang="fr-FR"/>
              <a:t>DEVRA CHASSER L’HUMEUR EN EXCÈS</a:t>
            </a:r>
          </a:p>
          <a:p>
            <a:endParaRPr lang="fr-FR"/>
          </a:p>
          <a:p>
            <a:r>
              <a:rPr lang="fr-FR"/>
              <a:t>OU L’ HUMEUR VICIÉE </a:t>
            </a:r>
          </a:p>
          <a:p>
            <a:endParaRPr lang="fr-FR"/>
          </a:p>
          <a:p>
            <a:r>
              <a:rPr lang="fr-FR"/>
              <a:t>(HUMEUR PECCANTE)</a:t>
            </a:r>
          </a:p>
          <a:p>
            <a:endParaRPr lang="fr-FR"/>
          </a:p>
          <a:p>
            <a:r>
              <a:rPr lang="fr-FR"/>
              <a:t>OU, AU MOINS EN PROVOQUER LA</a:t>
            </a:r>
          </a:p>
          <a:p>
            <a:endParaRPr lang="fr-FR"/>
          </a:p>
          <a:p>
            <a:r>
              <a:rPr lang="fr-FR"/>
              <a:t>COCTION (CUISSON) QUI L’ÉLIMINERA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ZoneTexte 1"/>
          <p:cNvSpPr txBox="1">
            <a:spLocks noChangeArrowheads="1"/>
          </p:cNvSpPr>
          <p:nvPr/>
        </p:nvSpPr>
        <p:spPr bwMode="auto">
          <a:xfrm>
            <a:off x="533400" y="2133600"/>
            <a:ext cx="38814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3200" dirty="0"/>
              <a:t>« </a:t>
            </a:r>
            <a:r>
              <a:rPr lang="fr-FR" sz="3200" dirty="0" err="1"/>
              <a:t>Clysterium</a:t>
            </a:r>
            <a:r>
              <a:rPr lang="fr-FR" sz="3200" dirty="0"/>
              <a:t> </a:t>
            </a:r>
            <a:r>
              <a:rPr lang="fr-FR" sz="3200" dirty="0" err="1"/>
              <a:t>donare</a:t>
            </a:r>
            <a:r>
              <a:rPr lang="fr-FR" sz="3200" dirty="0"/>
              <a:t>,</a:t>
            </a:r>
          </a:p>
          <a:p>
            <a:r>
              <a:rPr lang="fr-FR" sz="3200" dirty="0" err="1"/>
              <a:t>Postea</a:t>
            </a:r>
            <a:r>
              <a:rPr lang="fr-FR" sz="3200" dirty="0"/>
              <a:t> </a:t>
            </a:r>
            <a:r>
              <a:rPr lang="fr-FR" sz="3200" dirty="0" err="1"/>
              <a:t>seignare</a:t>
            </a:r>
            <a:r>
              <a:rPr lang="fr-FR" sz="3200" dirty="0"/>
              <a:t>,</a:t>
            </a:r>
          </a:p>
          <a:p>
            <a:r>
              <a:rPr lang="fr-FR" sz="3200" dirty="0" err="1"/>
              <a:t>Ensuita</a:t>
            </a:r>
            <a:r>
              <a:rPr lang="fr-FR" sz="3200" dirty="0"/>
              <a:t> </a:t>
            </a:r>
            <a:r>
              <a:rPr lang="fr-FR" sz="3200" dirty="0" err="1"/>
              <a:t>purgare</a:t>
            </a:r>
            <a:r>
              <a:rPr lang="fr-FR" sz="3200" dirty="0"/>
              <a:t>. »</a:t>
            </a:r>
          </a:p>
        </p:txBody>
      </p:sp>
      <p:pic>
        <p:nvPicPr>
          <p:cNvPr id="199683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613" y="838200"/>
            <a:ext cx="440531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4" name="ZoneTexte 3"/>
          <p:cNvSpPr txBox="1">
            <a:spLocks noChangeArrowheads="1"/>
          </p:cNvSpPr>
          <p:nvPr/>
        </p:nvSpPr>
        <p:spPr bwMode="auto">
          <a:xfrm>
            <a:off x="6096000" y="6096000"/>
            <a:ext cx="1374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Molière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CC"/>
      </a:lt1>
      <a:dk2>
        <a:srgbClr val="0202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98:Modèles:Nouvelle présentation</Template>
  <TotalTime>2690</TotalTime>
  <Words>1695</Words>
  <Application>Microsoft Macintosh PowerPoint</Application>
  <PresentationFormat>Affichage à l'écran (4:3)</PresentationFormat>
  <Paragraphs>675</Paragraphs>
  <Slides>115</Slides>
  <Notes>101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115</vt:i4>
      </vt:variant>
    </vt:vector>
  </HeadingPairs>
  <TitlesOfParts>
    <vt:vector size="119" baseType="lpstr">
      <vt:lpstr>Geneva</vt:lpstr>
      <vt:lpstr>Times</vt:lpstr>
      <vt:lpstr>Times New Roman</vt:lpstr>
      <vt:lpstr>Nouvelle présentation</vt:lpstr>
      <vt:lpstr>Présentation PowerPoint</vt:lpstr>
      <vt:lpstr>  THÉORIE  HIPPOCRATICO-GALÉNIQUE  DES HUMEURS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THÉORIE  HIPPOCRATICO-GALÉNIQUE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THÉORIE DES HUMEURS</dc:title>
  <dc:creator>LAFONT Olivier</dc:creator>
  <cp:lastModifiedBy>olivierlafont@wanadoo.fr</cp:lastModifiedBy>
  <cp:revision>286</cp:revision>
  <dcterms:created xsi:type="dcterms:W3CDTF">2018-01-08T17:08:17Z</dcterms:created>
  <dcterms:modified xsi:type="dcterms:W3CDTF">2023-02-28T15:37:11Z</dcterms:modified>
</cp:coreProperties>
</file>