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50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51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52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53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54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55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56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57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58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59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60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61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62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63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64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65.xml" ContentType="application/vnd.openxmlformats-officedocument.themeOverride+xml"/>
  <Override PartName="/ppt/notesSlides/notesSlide64.xml" ContentType="application/vnd.openxmlformats-officedocument.presentationml.notesSlide+xml"/>
  <Override PartName="/ppt/theme/themeOverride66.xml" ContentType="application/vnd.openxmlformats-officedocument.themeOverride+xml"/>
  <Override PartName="/ppt/notesSlides/notesSlide65.xml" ContentType="application/vnd.openxmlformats-officedocument.presentationml.notesSlide+xml"/>
  <Override PartName="/ppt/theme/themeOverride67.xml" ContentType="application/vnd.openxmlformats-officedocument.themeOverride+xml"/>
  <Override PartName="/ppt/notesSlides/notesSlide66.xml" ContentType="application/vnd.openxmlformats-officedocument.presentationml.notesSlide+xml"/>
  <Override PartName="/ppt/theme/themeOverride68.xml" ContentType="application/vnd.openxmlformats-officedocument.themeOverr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5"/>
  </p:notesMasterIdLst>
  <p:sldIdLst>
    <p:sldId id="256" r:id="rId2"/>
    <p:sldId id="275" r:id="rId3"/>
    <p:sldId id="276" r:id="rId4"/>
    <p:sldId id="314" r:id="rId5"/>
    <p:sldId id="261" r:id="rId6"/>
    <p:sldId id="264" r:id="rId7"/>
    <p:sldId id="257" r:id="rId8"/>
    <p:sldId id="310" r:id="rId9"/>
    <p:sldId id="265" r:id="rId10"/>
    <p:sldId id="317" r:id="rId11"/>
    <p:sldId id="266" r:id="rId12"/>
    <p:sldId id="318" r:id="rId13"/>
    <p:sldId id="316" r:id="rId14"/>
    <p:sldId id="258" r:id="rId15"/>
    <p:sldId id="259" r:id="rId16"/>
    <p:sldId id="328" r:id="rId17"/>
    <p:sldId id="319" r:id="rId18"/>
    <p:sldId id="262" r:id="rId19"/>
    <p:sldId id="263" r:id="rId20"/>
    <p:sldId id="267" r:id="rId21"/>
    <p:sldId id="271" r:id="rId22"/>
    <p:sldId id="315" r:id="rId23"/>
    <p:sldId id="272" r:id="rId24"/>
    <p:sldId id="273" r:id="rId25"/>
    <p:sldId id="274" r:id="rId26"/>
    <p:sldId id="290" r:id="rId27"/>
    <p:sldId id="291" r:id="rId28"/>
    <p:sldId id="313" r:id="rId29"/>
    <p:sldId id="292" r:id="rId30"/>
    <p:sldId id="305" r:id="rId31"/>
    <p:sldId id="306" r:id="rId32"/>
    <p:sldId id="303" r:id="rId33"/>
    <p:sldId id="304" r:id="rId34"/>
    <p:sldId id="285" r:id="rId35"/>
    <p:sldId id="288" r:id="rId36"/>
    <p:sldId id="294" r:id="rId37"/>
    <p:sldId id="300" r:id="rId38"/>
    <p:sldId id="301" r:id="rId39"/>
    <p:sldId id="302" r:id="rId40"/>
    <p:sldId id="307" r:id="rId41"/>
    <p:sldId id="308" r:id="rId42"/>
    <p:sldId id="293" r:id="rId43"/>
    <p:sldId id="295" r:id="rId44"/>
    <p:sldId id="299" r:id="rId45"/>
    <p:sldId id="309" r:id="rId46"/>
    <p:sldId id="297" r:id="rId47"/>
    <p:sldId id="298" r:id="rId48"/>
    <p:sldId id="321" r:id="rId49"/>
    <p:sldId id="331" r:id="rId50"/>
    <p:sldId id="289" r:id="rId51"/>
    <p:sldId id="277" r:id="rId52"/>
    <p:sldId id="278" r:id="rId53"/>
    <p:sldId id="284" r:id="rId54"/>
    <p:sldId id="280" r:id="rId55"/>
    <p:sldId id="281" r:id="rId56"/>
    <p:sldId id="282" r:id="rId57"/>
    <p:sldId id="283" r:id="rId58"/>
    <p:sldId id="279" r:id="rId59"/>
    <p:sldId id="287" r:id="rId60"/>
    <p:sldId id="286" r:id="rId61"/>
    <p:sldId id="325" r:id="rId62"/>
    <p:sldId id="312" r:id="rId63"/>
    <p:sldId id="311" r:id="rId64"/>
    <p:sldId id="329" r:id="rId65"/>
    <p:sldId id="330" r:id="rId66"/>
    <p:sldId id="333" r:id="rId67"/>
    <p:sldId id="332" r:id="rId68"/>
    <p:sldId id="326" r:id="rId69"/>
    <p:sldId id="320" r:id="rId70"/>
    <p:sldId id="322" r:id="rId71"/>
    <p:sldId id="324" r:id="rId72"/>
    <p:sldId id="323" r:id="rId73"/>
    <p:sldId id="327" r:id="rId74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7A146906-D0D3-2741-9685-89567EA362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73834-1CFF-D341-9B7E-9BF5C06C4B1E}" type="slidenum">
              <a:rPr lang="fr-FR"/>
              <a:pPr/>
              <a:t>1</a:t>
            </a:fld>
            <a:endParaRPr lang="fr-F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6F4AD-0AEE-5442-B391-C194898D4F2D}" type="slidenum">
              <a:rPr lang="fr-FR"/>
              <a:pPr/>
              <a:t>10</a:t>
            </a:fld>
            <a:endParaRPr lang="fr-FR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30F39-E7CA-F943-AC4F-C1E90643D785}" type="slidenum">
              <a:rPr lang="fr-FR"/>
              <a:pPr/>
              <a:t>11</a:t>
            </a:fld>
            <a:endParaRPr lang="fr-FR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00F565-8DEA-DC4C-BBB9-ABF8F86C0405}" type="slidenum">
              <a:rPr lang="fr-FR"/>
              <a:pPr/>
              <a:t>12</a:t>
            </a:fld>
            <a:endParaRPr lang="fr-F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411BF-9CE3-0A48-8043-60D38ED2C4C8}" type="slidenum">
              <a:rPr lang="fr-FR"/>
              <a:pPr/>
              <a:t>13</a:t>
            </a:fld>
            <a:endParaRPr lang="fr-FR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D3A6A9-F057-8649-9F44-A8BB40DEAD18}" type="slidenum">
              <a:rPr lang="fr-FR"/>
              <a:pPr/>
              <a:t>14</a:t>
            </a:fld>
            <a:endParaRPr lang="fr-F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2B7FF-658C-F340-B7F1-1CE171A04040}" type="slidenum">
              <a:rPr lang="fr-FR"/>
              <a:pPr/>
              <a:t>15</a:t>
            </a:fld>
            <a:endParaRPr lang="fr-FR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8CB841-752C-C94E-8FD9-1F44F38F4AA1}" type="slidenum">
              <a:rPr lang="fr-FR"/>
              <a:pPr/>
              <a:t>17</a:t>
            </a:fld>
            <a:endParaRPr lang="fr-F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867A22-A5A9-D343-A050-EAD58B3E8585}" type="slidenum">
              <a:rPr lang="fr-FR"/>
              <a:pPr/>
              <a:t>18</a:t>
            </a:fld>
            <a:endParaRPr lang="fr-F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A3CC3-80ED-E94B-9254-C1859767B8C7}" type="slidenum">
              <a:rPr lang="fr-FR"/>
              <a:pPr/>
              <a:t>19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95F38-2349-FA4D-9CCD-A33466E3AA33}" type="slidenum">
              <a:rPr lang="fr-FR"/>
              <a:pPr/>
              <a:t>20</a:t>
            </a:fld>
            <a:endParaRPr lang="fr-F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2F7F88-BF1D-474D-B7B8-181948C44AB8}" type="slidenum">
              <a:rPr lang="fr-FR"/>
              <a:pPr/>
              <a:t>2</a:t>
            </a:fld>
            <a:endParaRPr lang="fr-FR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45D257-0109-AA4A-BDE3-EE8D6F404C79}" type="slidenum">
              <a:rPr lang="fr-FR"/>
              <a:pPr/>
              <a:t>21</a:t>
            </a:fld>
            <a:endParaRPr lang="fr-F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0C5AB-E17A-9A4F-8DD9-C086A0D99270}" type="slidenum">
              <a:rPr lang="fr-FR"/>
              <a:pPr/>
              <a:t>22</a:t>
            </a:fld>
            <a:endParaRPr lang="fr-F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46CE0C-EF5B-AC40-BA08-EC7733BCFE21}" type="slidenum">
              <a:rPr lang="fr-FR"/>
              <a:pPr/>
              <a:t>23</a:t>
            </a:fld>
            <a:endParaRPr lang="fr-F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1603DE-5590-464B-82D5-F19ADC0EE618}" type="slidenum">
              <a:rPr lang="fr-FR"/>
              <a:pPr/>
              <a:t>24</a:t>
            </a:fld>
            <a:endParaRPr lang="fr-F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BA34B6-C0BD-9240-9E40-BB98C36A2FA4}" type="slidenum">
              <a:rPr lang="fr-FR"/>
              <a:pPr/>
              <a:t>25</a:t>
            </a:fld>
            <a:endParaRPr lang="fr-F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B6827B-DD24-3442-9E02-DD3317DA0C1D}" type="slidenum">
              <a:rPr lang="fr-FR"/>
              <a:pPr/>
              <a:t>26</a:t>
            </a:fld>
            <a:endParaRPr lang="fr-F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D8862-D7C0-4648-BB26-9D79D0DAAF99}" type="slidenum">
              <a:rPr lang="fr-FR"/>
              <a:pPr/>
              <a:t>27</a:t>
            </a:fld>
            <a:endParaRPr lang="fr-F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53532-486E-8E44-8148-C674270E944A}" type="slidenum">
              <a:rPr lang="fr-FR"/>
              <a:pPr/>
              <a:t>28</a:t>
            </a:fld>
            <a:endParaRPr lang="fr-F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EBA691-F91B-B34C-9DEF-FFC97605BCBF}" type="slidenum">
              <a:rPr lang="fr-FR"/>
              <a:pPr/>
              <a:t>29</a:t>
            </a:fld>
            <a:endParaRPr lang="fr-FR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2DB7C-3BD2-2B46-B437-8D480F8EA660}" type="slidenum">
              <a:rPr lang="fr-FR"/>
              <a:pPr/>
              <a:t>30</a:t>
            </a:fld>
            <a:endParaRPr lang="fr-FR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C10662-5FBF-EC42-832A-00D71D33DEE7}" type="slidenum">
              <a:rPr lang="fr-FR"/>
              <a:pPr/>
              <a:t>3</a:t>
            </a:fld>
            <a:endParaRPr lang="fr-FR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7CC728-EDC7-6147-9B48-72D688653F0E}" type="slidenum">
              <a:rPr lang="fr-FR"/>
              <a:pPr/>
              <a:t>31</a:t>
            </a:fld>
            <a:endParaRPr lang="fr-FR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D7799-3B22-784E-BFB5-29AF079A453B}" type="slidenum">
              <a:rPr lang="fr-FR"/>
              <a:pPr/>
              <a:t>32</a:t>
            </a:fld>
            <a:endParaRPr lang="fr-FR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19E5B3-05CF-5846-88F7-22D8B0CB0764}" type="slidenum">
              <a:rPr lang="fr-FR"/>
              <a:pPr/>
              <a:t>33</a:t>
            </a:fld>
            <a:endParaRPr lang="fr-FR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15332-D4C2-5B4D-AC23-0E2530911794}" type="slidenum">
              <a:rPr lang="fr-FR"/>
              <a:pPr/>
              <a:t>34</a:t>
            </a:fld>
            <a:endParaRPr lang="fr-F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DBF7B-2174-EF47-9158-9A67FEDEBC0F}" type="slidenum">
              <a:rPr lang="fr-FR"/>
              <a:pPr/>
              <a:t>35</a:t>
            </a:fld>
            <a:endParaRPr lang="fr-FR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DF976-EBDF-074B-9C2D-4D9674356030}" type="slidenum">
              <a:rPr lang="fr-FR"/>
              <a:pPr/>
              <a:t>36</a:t>
            </a:fld>
            <a:endParaRPr lang="fr-FR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C29BB2-C007-BD46-AC59-09982E35529A}" type="slidenum">
              <a:rPr lang="fr-FR"/>
              <a:pPr/>
              <a:t>37</a:t>
            </a:fld>
            <a:endParaRPr lang="fr-FR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2579F2-C56F-7848-96A4-EE2FCBCE84FE}" type="slidenum">
              <a:rPr lang="fr-FR"/>
              <a:pPr/>
              <a:t>38</a:t>
            </a:fld>
            <a:endParaRPr lang="fr-FR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ACFBE-FCF2-7444-B20C-82F51C175428}" type="slidenum">
              <a:rPr lang="fr-FR"/>
              <a:pPr/>
              <a:t>39</a:t>
            </a:fld>
            <a:endParaRPr lang="fr-FR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EFDE7-26EF-9740-A91A-6877306D49F4}" type="slidenum">
              <a:rPr lang="fr-FR"/>
              <a:pPr/>
              <a:t>40</a:t>
            </a:fld>
            <a:endParaRPr lang="fr-FR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A70A2D-2B39-6F42-84D9-49C1A42FA6FE}" type="slidenum">
              <a:rPr lang="fr-FR"/>
              <a:pPr/>
              <a:t>4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B8CADE-9C84-C044-8B81-FC10AE4F8BF8}" type="slidenum">
              <a:rPr lang="fr-FR"/>
              <a:pPr/>
              <a:t>41</a:t>
            </a:fld>
            <a:endParaRPr lang="fr-FR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12F57-A0A8-994B-BE67-2454F87B286D}" type="slidenum">
              <a:rPr lang="fr-FR"/>
              <a:pPr/>
              <a:t>42</a:t>
            </a:fld>
            <a:endParaRPr lang="fr-FR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45F1C-83B9-F449-876E-F72EF6B261FD}" type="slidenum">
              <a:rPr lang="fr-FR"/>
              <a:pPr/>
              <a:t>43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A6354-9C47-1F4D-AFC8-D6BD6670EBF4}" type="slidenum">
              <a:rPr lang="fr-FR"/>
              <a:pPr/>
              <a:t>44</a:t>
            </a:fld>
            <a:endParaRPr lang="fr-FR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51F6CD-3E69-6649-A592-90120EB6E450}" type="slidenum">
              <a:rPr lang="fr-FR"/>
              <a:pPr/>
              <a:t>45</a:t>
            </a:fld>
            <a:endParaRPr lang="fr-FR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1509C-633F-3745-B4CC-AEC710BF32F0}" type="slidenum">
              <a:rPr lang="fr-FR"/>
              <a:pPr/>
              <a:t>46</a:t>
            </a:fld>
            <a:endParaRPr lang="fr-FR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36BC6-558C-C14A-9322-6E80FC39A05E}" type="slidenum">
              <a:rPr lang="fr-FR"/>
              <a:pPr/>
              <a:t>47</a:t>
            </a:fld>
            <a:endParaRPr lang="fr-FR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FC0F71-8E1F-AE45-ACB5-C8E01D5B0903}" type="slidenum">
              <a:rPr lang="fr-FR"/>
              <a:pPr/>
              <a:t>48</a:t>
            </a:fld>
            <a:endParaRPr lang="fr-FR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0722B-8972-2449-9AB9-9A02450E8478}" type="slidenum">
              <a:rPr lang="fr-FR"/>
              <a:pPr/>
              <a:t>50</a:t>
            </a:fld>
            <a:endParaRPr lang="fr-FR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508C4-3019-114E-9E7F-94293EE42D25}" type="slidenum">
              <a:rPr lang="fr-FR"/>
              <a:pPr/>
              <a:t>51</a:t>
            </a:fld>
            <a:endParaRPr lang="fr-FR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D6E60-67B7-514A-AF6D-5B35F39C1EC1}" type="slidenum">
              <a:rPr lang="fr-FR"/>
              <a:pPr/>
              <a:t>5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FA7ACB-69F4-8C40-BDC0-D7C08395C76F}" type="slidenum">
              <a:rPr lang="fr-FR"/>
              <a:pPr/>
              <a:t>52</a:t>
            </a:fld>
            <a:endParaRPr lang="fr-FR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8F322-B767-D84B-AA4E-B26E9D91F6F1}" type="slidenum">
              <a:rPr lang="fr-FR"/>
              <a:pPr/>
              <a:t>53</a:t>
            </a:fld>
            <a:endParaRPr lang="fr-FR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8E76AD-1C73-FE4F-BF7C-47B7393D2714}" type="slidenum">
              <a:rPr lang="fr-FR"/>
              <a:pPr/>
              <a:t>54</a:t>
            </a:fld>
            <a:endParaRPr lang="fr-FR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5C36F-8918-124C-AC62-3E3C705A4F5F}" type="slidenum">
              <a:rPr lang="fr-FR"/>
              <a:pPr/>
              <a:t>55</a:t>
            </a:fld>
            <a:endParaRPr lang="fr-FR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303BB4-6903-7049-809E-373796EC4196}" type="slidenum">
              <a:rPr lang="fr-FR"/>
              <a:pPr/>
              <a:t>56</a:t>
            </a:fld>
            <a:endParaRPr lang="fr-FR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D4EA1B-99CB-0C4B-A056-F58D0E68A5BA}" type="slidenum">
              <a:rPr lang="fr-FR"/>
              <a:pPr/>
              <a:t>57</a:t>
            </a:fld>
            <a:endParaRPr lang="fr-FR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4D4948-6B74-F54A-A985-17DAD48439EA}" type="slidenum">
              <a:rPr lang="fr-FR"/>
              <a:pPr/>
              <a:t>58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12F4E-E1CF-C148-BEF2-51EBB101ED3C}" type="slidenum">
              <a:rPr lang="fr-FR"/>
              <a:pPr/>
              <a:t>59</a:t>
            </a:fld>
            <a:endParaRPr lang="fr-FR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5843E7-7CD3-8844-B975-6624C7EB10D4}" type="slidenum">
              <a:rPr lang="fr-FR"/>
              <a:pPr/>
              <a:t>60</a:t>
            </a:fld>
            <a:endParaRPr lang="fr-FR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5F3797-D4F9-7345-8F2F-CB331397E97B}" type="slidenum">
              <a:rPr lang="fr-FR"/>
              <a:pPr/>
              <a:t>61</a:t>
            </a:fld>
            <a:endParaRPr lang="fr-FR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C3EEC-A608-524B-8FBA-93FC31B5C6F7}" type="slidenum">
              <a:rPr lang="fr-FR"/>
              <a:pPr/>
              <a:t>6</a:t>
            </a:fld>
            <a:endParaRPr lang="fr-F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503062-E69B-2243-BC7D-23DD75DF304F}" type="slidenum">
              <a:rPr lang="fr-FR"/>
              <a:pPr/>
              <a:t>62</a:t>
            </a:fld>
            <a:endParaRPr lang="fr-FR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9AA46A-5D07-344E-9CC7-EAE0AA46EDEE}" type="slidenum">
              <a:rPr lang="fr-FR"/>
              <a:pPr/>
              <a:t>63</a:t>
            </a:fld>
            <a:endParaRPr lang="fr-FR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B898D-2E9F-9A4F-AA6C-C8CB28799D21}" type="slidenum">
              <a:rPr lang="fr-FR"/>
              <a:pPr/>
              <a:t>68</a:t>
            </a:fld>
            <a:endParaRPr lang="fr-FR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4A2DA-AEDF-C244-BC92-BEC6A9F54759}" type="slidenum">
              <a:rPr lang="fr-FR"/>
              <a:pPr/>
              <a:t>69</a:t>
            </a:fld>
            <a:endParaRPr lang="fr-FR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74E38-F2CA-274E-8EAD-AB5D57511492}" type="slidenum">
              <a:rPr lang="fr-FR"/>
              <a:pPr/>
              <a:t>70</a:t>
            </a:fld>
            <a:endParaRPr lang="fr-FR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40FFC-B64B-2943-97CA-22F854D5BFB2}" type="slidenum">
              <a:rPr lang="fr-FR"/>
              <a:pPr/>
              <a:t>71</a:t>
            </a:fld>
            <a:endParaRPr lang="fr-FR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740F2-B598-5348-BD0B-60A329539544}" type="slidenum">
              <a:rPr lang="fr-FR"/>
              <a:pPr/>
              <a:t>72</a:t>
            </a:fld>
            <a:endParaRPr lang="fr-FR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BA7A4C-F43F-4944-8A8B-D2E70FD0EE74}" type="slidenum">
              <a:rPr lang="fr-FR"/>
              <a:pPr/>
              <a:t>73</a:t>
            </a:fld>
            <a:endParaRPr lang="fr-FR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25DCA-A7AA-9F49-A918-96F552A569FA}" type="slidenum">
              <a:rPr lang="fr-FR"/>
              <a:pPr/>
              <a:t>7</a:t>
            </a:fld>
            <a:endParaRPr lang="fr-F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>
                <a:ea typeface="ＭＳ Ｐゴシック" charset="-128"/>
                <a:cs typeface="ＭＳ Ｐゴシック" charset="-128"/>
              </a:rPr>
              <a:t>Manuscrit arabe XIIe siècle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AB3B2B-2460-2D44-8782-168224C1308B}" type="slidenum">
              <a:rPr lang="fr-FR"/>
              <a:pPr/>
              <a:t>8</a:t>
            </a:fld>
            <a:endParaRPr lang="fr-FR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B9DA59-8554-F04A-B2D1-354C241780BC}" type="slidenum">
              <a:rPr lang="fr-FR"/>
              <a:pPr/>
              <a:t>9</a:t>
            </a:fld>
            <a:endParaRPr lang="fr-F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9A0EA-A9AD-7247-BC1B-CD6CD5A8FE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F8C54-D471-EC4C-B6FE-A89C8C98BE0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9AFA-5ACC-5249-B2C3-17BC2EEDF1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F59A-D4C1-1747-98AB-9E14D1BD95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C037B-35FC-1B44-8C99-18025DFD3F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86B12-7447-C14A-AE4D-8C4AE53B8B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4FFB0-01FA-C04A-8999-E39D176097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1DD89-5708-3D49-838B-B24FA2FFE0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D8A5-222C-E444-B1C7-5CC771C0E0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7D79B-4843-8D48-9BB3-E65C299BA6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12443-A5A3-C24A-8D5D-EEACF41EE3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74DBECA0-CEE3-1749-8774-F8B7513F48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29.png"/><Relationship Id="rId4" Type="http://schemas.openxmlformats.org/officeDocument/2006/relationships/image" Target="../media/image27.pd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30.png"/><Relationship Id="rId4" Type="http://schemas.openxmlformats.org/officeDocument/2006/relationships/image" Target="../media/image29.pd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32.png"/><Relationship Id="rId4" Type="http://schemas.openxmlformats.org/officeDocument/2006/relationships/image" Target="../media/image32.pd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0.xml"/><Relationship Id="rId5" Type="http://schemas.openxmlformats.org/officeDocument/2006/relationships/image" Target="../media/image33.png"/><Relationship Id="rId4" Type="http://schemas.openxmlformats.org/officeDocument/2006/relationships/image" Target="../media/image34.pd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34.png"/><Relationship Id="rId4" Type="http://schemas.openxmlformats.org/officeDocument/2006/relationships/image" Target="../media/image36.pd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40.pd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37.png"/><Relationship Id="rId4" Type="http://schemas.openxmlformats.org/officeDocument/2006/relationships/image" Target="../media/image42.pd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5.xml"/><Relationship Id="rId5" Type="http://schemas.openxmlformats.org/officeDocument/2006/relationships/image" Target="../media/image38.png"/><Relationship Id="rId4" Type="http://schemas.openxmlformats.org/officeDocument/2006/relationships/image" Target="../media/image44.pd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8.xml"/><Relationship Id="rId4" Type="http://schemas.openxmlformats.org/officeDocument/2006/relationships/image" Target="../media/image4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9.xml"/><Relationship Id="rId5" Type="http://schemas.openxmlformats.org/officeDocument/2006/relationships/image" Target="../media/image43.png"/><Relationship Id="rId4" Type="http://schemas.openxmlformats.org/officeDocument/2006/relationships/image" Target="../media/image48.pd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4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3.xml"/><Relationship Id="rId5" Type="http://schemas.openxmlformats.org/officeDocument/2006/relationships/image" Target="../media/image47.png"/><Relationship Id="rId4" Type="http://schemas.openxmlformats.org/officeDocument/2006/relationships/image" Target="../media/image52.pd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4.xml"/><Relationship Id="rId5" Type="http://schemas.openxmlformats.org/officeDocument/2006/relationships/image" Target="../media/image48.png"/><Relationship Id="rId4" Type="http://schemas.openxmlformats.org/officeDocument/2006/relationships/image" Target="../media/image54.pd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5.xml"/><Relationship Id="rId5" Type="http://schemas.openxmlformats.org/officeDocument/2006/relationships/image" Target="../media/image49.png"/><Relationship Id="rId4" Type="http://schemas.openxmlformats.org/officeDocument/2006/relationships/image" Target="../media/image56.pd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6.xml"/><Relationship Id="rId5" Type="http://schemas.openxmlformats.org/officeDocument/2006/relationships/image" Target="../media/image50.png"/><Relationship Id="rId4" Type="http://schemas.openxmlformats.org/officeDocument/2006/relationships/image" Target="../media/image58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7.xml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9.xml"/><Relationship Id="rId5" Type="http://schemas.openxmlformats.org/officeDocument/2006/relationships/image" Target="../media/image52.png"/><Relationship Id="rId4" Type="http://schemas.openxmlformats.org/officeDocument/2006/relationships/image" Target="../media/image61.pd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1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6.pd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4.xml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6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1066800"/>
            <a:ext cx="7772400" cy="1143000"/>
          </a:xfrm>
        </p:spPr>
        <p:txBody>
          <a:bodyPr/>
          <a:lstStyle/>
          <a:p>
            <a:pPr eaLnBrk="1" hangingPunct="1"/>
            <a:r>
              <a:rPr lang="fr-FR">
                <a:ea typeface="ＭＳ Ｐゴシック" charset="-128"/>
                <a:cs typeface="ＭＳ Ｐゴシック" charset="-128"/>
              </a:rPr>
              <a:t>DU SAULE</a:t>
            </a:r>
            <a:br>
              <a:rPr lang="fr-FR">
                <a:ea typeface="ＭＳ Ｐゴシック" charset="-128"/>
                <a:cs typeface="ＭＳ Ｐゴシック" charset="-128"/>
              </a:rPr>
            </a:br>
            <a:r>
              <a:rPr lang="fr-FR">
                <a:ea typeface="ＭＳ Ｐゴシック" charset="-128"/>
                <a:cs typeface="ＭＳ Ｐゴシック" charset="-128"/>
              </a:rPr>
              <a:t>À</a:t>
            </a:r>
            <a:br>
              <a:rPr lang="fr-FR">
                <a:ea typeface="ＭＳ Ｐゴシック" charset="-128"/>
                <a:cs typeface="ＭＳ Ｐゴシック" charset="-128"/>
              </a:rPr>
            </a:br>
            <a:r>
              <a:rPr lang="fr-FR">
                <a:ea typeface="ＭＳ Ｐゴシック" charset="-128"/>
                <a:cs typeface="ＭＳ Ｐゴシック" charset="-128"/>
              </a:rPr>
              <a:t>L’ASPIRINE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3048000"/>
            <a:ext cx="20621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4800600"/>
            <a:ext cx="14462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3124200"/>
            <a:ext cx="2400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ZoneTexte 6"/>
          <p:cNvSpPr txBox="1">
            <a:spLocks noChangeArrowheads="1"/>
          </p:cNvSpPr>
          <p:nvPr/>
        </p:nvSpPr>
        <p:spPr bwMode="auto">
          <a:xfrm>
            <a:off x="3429000" y="3124200"/>
            <a:ext cx="2532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DE LA PLANTE</a:t>
            </a:r>
          </a:p>
          <a:p>
            <a:r>
              <a:rPr lang="fr-FR"/>
              <a:t>À LA SYNTHÈSE</a:t>
            </a:r>
          </a:p>
          <a:p>
            <a:r>
              <a:rPr lang="fr-FR"/>
              <a:t>ORGANIQUE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8100"/>
            <a:ext cx="4135438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537325" y="2041525"/>
            <a:ext cx="17748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Pierre-André</a:t>
            </a:r>
          </a:p>
          <a:p>
            <a:endParaRPr lang="fr-FR"/>
          </a:p>
          <a:p>
            <a:r>
              <a:rPr lang="fr-FR"/>
              <a:t>  Matthiole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8472488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PIETRO-ANDREA MATTHIOLI ( ? - 1577)</a:t>
            </a:r>
          </a:p>
          <a:p>
            <a:endParaRPr lang="fr-FR"/>
          </a:p>
          <a:p>
            <a:r>
              <a:rPr lang="fr-FR"/>
              <a:t>MÉDECIN SIENNOIS, PUBLIA SES COMMENTAIRES:</a:t>
            </a:r>
          </a:p>
          <a:p>
            <a:endParaRPr lang="fr-FR"/>
          </a:p>
          <a:p>
            <a:r>
              <a:rPr lang="fr-FR"/>
              <a:t>« COMMENTARII IN LIBROS SEX PEDACII DIOSCORIDIS</a:t>
            </a:r>
          </a:p>
          <a:p>
            <a:endParaRPr lang="fr-FR"/>
          </a:p>
          <a:p>
            <a:r>
              <a:rPr lang="fr-FR"/>
              <a:t>ANARZABEI DE MATERIA MEDICA. » </a:t>
            </a:r>
          </a:p>
          <a:p>
            <a:endParaRPr lang="fr-FR"/>
          </a:p>
          <a:p>
            <a:endParaRPr lang="fr-FR"/>
          </a:p>
          <a:p>
            <a:r>
              <a:rPr lang="fr-FR"/>
              <a:t>« COMMENTAIRES SUR LES SIX LIVRES DE PEDACIUS</a:t>
            </a:r>
          </a:p>
          <a:p>
            <a:endParaRPr lang="fr-FR"/>
          </a:p>
          <a:p>
            <a:r>
              <a:rPr lang="fr-FR"/>
              <a:t>DIOSCORIDE, ANARZABÉEN, </a:t>
            </a:r>
            <a:r>
              <a:rPr lang="fr-FR" i="1"/>
              <a:t>DE LA MATIÈRE MÉDICALE</a:t>
            </a:r>
            <a:r>
              <a:rPr lang="fr-FR"/>
              <a:t>. »</a:t>
            </a:r>
          </a:p>
          <a:p>
            <a:endParaRPr lang="fr-FR"/>
          </a:p>
          <a:p>
            <a:r>
              <a:rPr lang="fr-FR"/>
              <a:t> Traduction Jean des Moulins, 1572, Lyon.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04800"/>
            <a:ext cx="37719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851525" y="1431925"/>
            <a:ext cx="19018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ÉDITION DE</a:t>
            </a:r>
          </a:p>
          <a:p>
            <a:endParaRPr lang="fr-FR"/>
          </a:p>
          <a:p>
            <a:r>
              <a:rPr lang="fr-FR"/>
              <a:t>    VENISE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715000" y="335280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VALGRISIANA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477000" y="44196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1554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080125" y="5470525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LATIN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28600"/>
            <a:ext cx="42941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791200" y="2438400"/>
            <a:ext cx="306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ÉDITION DE VENISE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934200" y="35814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1597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324600" y="4572000"/>
            <a:ext cx="1868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ITALIEN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0"/>
            <a:ext cx="853440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203325" y="5470525"/>
            <a:ext cx="6784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Matière médicale de Dioscoride publiée par Matthiole</a:t>
            </a:r>
          </a:p>
          <a:p>
            <a:r>
              <a:rPr lang="fr-FR"/>
              <a:t>                     Avec ses commentaires, </a:t>
            </a:r>
          </a:p>
          <a:p>
            <a:r>
              <a:rPr lang="fr-FR"/>
              <a:t>                                  illustration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81000"/>
            <a:ext cx="38227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4648200" y="838200"/>
            <a:ext cx="41894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EX FOLIIS ET CORTICE</a:t>
            </a:r>
          </a:p>
          <a:p>
            <a:r>
              <a:rPr lang="fr-FR"/>
              <a:t>SUCCUS CUM ROSACEO</a:t>
            </a:r>
          </a:p>
          <a:p>
            <a:r>
              <a:rPr lang="fr-FR"/>
              <a:t>IN CALICE PUNICI </a:t>
            </a:r>
          </a:p>
          <a:p>
            <a:r>
              <a:rPr lang="fr-FR"/>
              <a:t>CALFACTUS, AURIUM</a:t>
            </a:r>
          </a:p>
          <a:p>
            <a:r>
              <a:rPr lang="fr-FR"/>
              <a:t>DOLORIBUS AUXILIATUR. »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4572000" y="3048000"/>
            <a:ext cx="43322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LE SUC PROVENANT DES</a:t>
            </a:r>
          </a:p>
          <a:p>
            <a:r>
              <a:rPr lang="fr-FR"/>
              <a:t>FEUILLES OU DE L’ÉCORCE,</a:t>
            </a:r>
          </a:p>
          <a:p>
            <a:r>
              <a:rPr lang="fr-FR"/>
              <a:t>MÊLÉ AVEC DU MIEL ROSAT</a:t>
            </a:r>
          </a:p>
          <a:p>
            <a:r>
              <a:rPr lang="fr-FR"/>
              <a:t>ET DE L’ÉCORCE DE</a:t>
            </a:r>
          </a:p>
          <a:p>
            <a:r>
              <a:rPr lang="fr-FR"/>
              <a:t>GRENADE EST UTILISÉ</a:t>
            </a:r>
          </a:p>
          <a:p>
            <a:r>
              <a:rPr lang="fr-FR"/>
              <a:t>CONTRE LES DOULEURS D’</a:t>
            </a:r>
          </a:p>
          <a:p>
            <a:r>
              <a:rPr lang="fr-FR"/>
              <a:t>OREILLES. 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419576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241925" y="1355725"/>
            <a:ext cx="34432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  PLINE L’ANCIEN</a:t>
            </a:r>
          </a:p>
          <a:p>
            <a:r>
              <a:rPr lang="fr-FR"/>
              <a:t>             (23-79)</a:t>
            </a:r>
          </a:p>
          <a:p>
            <a:r>
              <a:rPr lang="fr-FR"/>
              <a:t>HISTOIRE NATURELLE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851525" y="3870325"/>
            <a:ext cx="1835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Édition latine</a:t>
            </a:r>
          </a:p>
          <a:p>
            <a:r>
              <a:rPr lang="fr-FR"/>
              <a:t>       1600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81000"/>
            <a:ext cx="40608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1027"/>
          <p:cNvSpPr txBox="1">
            <a:spLocks noChangeArrowheads="1"/>
          </p:cNvSpPr>
          <p:nvPr/>
        </p:nvSpPr>
        <p:spPr bwMode="auto">
          <a:xfrm>
            <a:off x="6003925" y="2193925"/>
            <a:ext cx="22034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ÉDITION </a:t>
            </a:r>
          </a:p>
          <a:p>
            <a:endParaRPr lang="fr-FR"/>
          </a:p>
          <a:p>
            <a:r>
              <a:rPr lang="fr-FR"/>
              <a:t>FRANÇAISE</a:t>
            </a:r>
          </a:p>
          <a:p>
            <a:endParaRPr lang="fr-FR"/>
          </a:p>
          <a:p>
            <a:r>
              <a:rPr lang="fr-FR"/>
              <a:t>DU XVII</a:t>
            </a:r>
            <a:r>
              <a:rPr lang="fr-FR" baseline="30000"/>
              <a:t>e</a:t>
            </a:r>
            <a:r>
              <a:rPr lang="fr-FR"/>
              <a:t> siècle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52400" y="1371600"/>
            <a:ext cx="87629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« EX HIS ERGO ALIQUIS, CUM ROSACEO IN CALYCE PUNICI</a:t>
            </a:r>
          </a:p>
          <a:p>
            <a:endParaRPr lang="fr-FR" dirty="0"/>
          </a:p>
          <a:p>
            <a:r>
              <a:rPr lang="fr-FR" dirty="0"/>
              <a:t> CALFACTUS AURIBUS INFUNDITUR : VEL FOLIA COCTA, &amp;</a:t>
            </a:r>
          </a:p>
          <a:p>
            <a:endParaRPr lang="fr-FR" dirty="0"/>
          </a:p>
          <a:p>
            <a:r>
              <a:rPr lang="fr-FR" dirty="0"/>
              <a:t> CUM CERA TRITA IMPONUNTUR: ITEM PODAGRICIS. »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505200" y="457200"/>
            <a:ext cx="173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DE SALICE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429000"/>
            <a:ext cx="17240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6C5AF44-6513-B504-2E94-7D048FE69A28}"/>
              </a:ext>
            </a:extLst>
          </p:cNvPr>
          <p:cNvSpPr txBox="1"/>
          <p:nvPr/>
        </p:nvSpPr>
        <p:spPr>
          <a:xfrm>
            <a:off x="568325" y="4921340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C. PLINII SECUNDI, </a:t>
            </a:r>
            <a:r>
              <a:rPr lang="fr-FR" i="1" dirty="0" err="1"/>
              <a:t>Naturalis</a:t>
            </a:r>
            <a:r>
              <a:rPr lang="fr-FR" i="1" dirty="0"/>
              <a:t> </a:t>
            </a:r>
            <a:r>
              <a:rPr lang="fr-FR" i="1" dirty="0" err="1"/>
              <a:t>Historiae</a:t>
            </a:r>
            <a:r>
              <a:rPr lang="fr-FR" dirty="0"/>
              <a:t>, Liber XVI, </a:t>
            </a:r>
            <a:r>
              <a:rPr lang="fr-FR" dirty="0" err="1"/>
              <a:t>Caput</a:t>
            </a:r>
            <a:r>
              <a:rPr lang="fr-FR" dirty="0"/>
              <a:t> XXXVII,</a:t>
            </a:r>
          </a:p>
          <a:p>
            <a:r>
              <a:rPr lang="fr-FR" dirty="0"/>
              <a:t>p. 173, Elsevier, 1635,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51596" y="243512"/>
            <a:ext cx="904080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« CHACUN [DE CES SUCS], MÊLÉ AVEC DU MIEL ROSAT &amp;</a:t>
            </a:r>
          </a:p>
          <a:p>
            <a:endParaRPr lang="fr-FR" dirty="0"/>
          </a:p>
          <a:p>
            <a:r>
              <a:rPr lang="fr-FR" dirty="0"/>
              <a:t> DE L’ÉCORCE DE GRENADE, S’APPLIQUE CHAUDEMENT</a:t>
            </a:r>
          </a:p>
          <a:p>
            <a:endParaRPr lang="fr-FR" dirty="0"/>
          </a:p>
          <a:p>
            <a:r>
              <a:rPr lang="fr-FR" dirty="0"/>
              <a:t> PAR INSTILLATION POUR LES MAUX D’OREILLES. </a:t>
            </a:r>
          </a:p>
          <a:p>
            <a:endParaRPr lang="fr-FR" dirty="0"/>
          </a:p>
          <a:p>
            <a:r>
              <a:rPr lang="fr-FR" dirty="0"/>
              <a:t>LES FLEURS, BOUILLIES &amp; INCORPORÉES AVEC DE LA CIRE,</a:t>
            </a:r>
          </a:p>
          <a:p>
            <a:endParaRPr lang="fr-FR" dirty="0"/>
          </a:p>
          <a:p>
            <a:r>
              <a:rPr lang="fr-FR" dirty="0"/>
              <a:t>SERVENT AUX MÊMES USAGES, &amp; S’APPLIQUENT ENCORE</a:t>
            </a:r>
          </a:p>
          <a:p>
            <a:endParaRPr lang="fr-FR" dirty="0"/>
          </a:p>
          <a:p>
            <a:r>
              <a:rPr lang="fr-FR" dirty="0"/>
              <a:t>AUX GOUTTEUX. »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PLINE L’ANCIEN, </a:t>
            </a:r>
            <a:r>
              <a:rPr lang="fr-FR" i="1" dirty="0"/>
              <a:t>HISTOIRE NATURELLE</a:t>
            </a:r>
            <a:r>
              <a:rPr lang="fr-FR" dirty="0"/>
              <a:t>.</a:t>
            </a:r>
          </a:p>
          <a:p>
            <a:r>
              <a:rPr lang="fr-FR" dirty="0"/>
              <a:t>Traduction publiée au XVIII</a:t>
            </a:r>
            <a:r>
              <a:rPr lang="fr-FR" baseline="30000" dirty="0"/>
              <a:t>e</a:t>
            </a:r>
            <a:r>
              <a:rPr lang="fr-FR" dirty="0"/>
              <a:t> siècle, (1771-1776), Veuve </a:t>
            </a:r>
            <a:r>
              <a:rPr lang="fr-FR" dirty="0" err="1"/>
              <a:t>Desaint</a:t>
            </a:r>
            <a:r>
              <a:rPr lang="fr-FR" dirty="0"/>
              <a:t>, Paris.</a:t>
            </a:r>
          </a:p>
          <a:p>
            <a:r>
              <a:rPr lang="fr-FR" dirty="0"/>
              <a:t>Tome V, Livre XVI, p. 567.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676400" y="152400"/>
            <a:ext cx="578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AU COMMENCEMENT ÉTAIT LE SAULE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922338"/>
            <a:ext cx="6324600" cy="59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609600"/>
            <a:ext cx="37274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905000"/>
            <a:ext cx="26955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990600" y="381000"/>
            <a:ext cx="244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Nicolas LÉMERY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295400" y="1143000"/>
            <a:ext cx="170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(1645-1715)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905000" y="58674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(1698)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838200" y="1295400"/>
            <a:ext cx="7339013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L’ÉCORCE, LES FEUILLES, LES SEMENCES DE</a:t>
            </a:r>
          </a:p>
          <a:p>
            <a:r>
              <a:rPr lang="fr-FR"/>
              <a:t> </a:t>
            </a:r>
          </a:p>
          <a:p>
            <a:r>
              <a:rPr lang="fr-FR"/>
              <a:t>SAULE SONT RAFRAÎCHISSANTES; ON EN FAIT</a:t>
            </a:r>
          </a:p>
          <a:p>
            <a:endParaRPr lang="fr-FR"/>
          </a:p>
          <a:p>
            <a:r>
              <a:rPr lang="fr-FR"/>
              <a:t>PRENDRE LA DÉCOCTION POUR ARRÊTER LES</a:t>
            </a:r>
          </a:p>
          <a:p>
            <a:endParaRPr lang="fr-FR"/>
          </a:p>
          <a:p>
            <a:r>
              <a:rPr lang="fr-FR"/>
              <a:t>ARDEURS DE VÉNUS, LES HÉMORRHAGIES, POUR</a:t>
            </a:r>
          </a:p>
          <a:p>
            <a:endParaRPr lang="fr-FR"/>
          </a:p>
          <a:p>
            <a:r>
              <a:rPr lang="fr-FR"/>
              <a:t>LES </a:t>
            </a:r>
            <a:r>
              <a:rPr lang="fr-FR" b="1"/>
              <a:t>FIÈVRES ARDENTES, </a:t>
            </a:r>
            <a:r>
              <a:rPr lang="fr-FR"/>
              <a:t>ON EN LAVE AUSSI</a:t>
            </a:r>
          </a:p>
          <a:p>
            <a:endParaRPr lang="fr-FR"/>
          </a:p>
          <a:p>
            <a:r>
              <a:rPr lang="fr-FR"/>
              <a:t>LES JAMBES POUR LES INSOMNIES. »</a:t>
            </a:r>
          </a:p>
          <a:p>
            <a:endParaRPr lang="fr-FR"/>
          </a:p>
          <a:p>
            <a:r>
              <a:rPr lang="fr-FR"/>
              <a:t>LÉMERY, </a:t>
            </a:r>
            <a:r>
              <a:rPr lang="fr-FR" i="1"/>
              <a:t>DICTIONNAIRE DES DROGUES SIMPLES</a:t>
            </a:r>
            <a:r>
              <a:rPr lang="fr-FR"/>
              <a:t>.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838200" y="457200"/>
            <a:ext cx="396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/>
              <a:t>CARACTÈRE FÉBRIFUGE</a:t>
            </a: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0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28600"/>
            <a:ext cx="4629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1027"/>
          <p:cNvSpPr txBox="1">
            <a:spLocks noChangeArrowheads="1"/>
          </p:cNvSpPr>
          <p:nvPr/>
        </p:nvSpPr>
        <p:spPr bwMode="auto">
          <a:xfrm>
            <a:off x="669925" y="822325"/>
            <a:ext cx="257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XVIII</a:t>
            </a:r>
            <a:r>
              <a:rPr lang="fr-FR" baseline="30000"/>
              <a:t>e</a:t>
            </a:r>
            <a:r>
              <a:rPr lang="fr-FR"/>
              <a:t> SIÈCLE</a:t>
            </a:r>
          </a:p>
        </p:txBody>
      </p:sp>
      <p:sp>
        <p:nvSpPr>
          <p:cNvPr id="56324" name="Text Box 1028"/>
          <p:cNvSpPr txBox="1">
            <a:spLocks noChangeArrowheads="1"/>
          </p:cNvSpPr>
          <p:nvPr/>
        </p:nvSpPr>
        <p:spPr bwMode="auto">
          <a:xfrm>
            <a:off x="914400" y="2209800"/>
            <a:ext cx="223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REDÉCOUVRE</a:t>
            </a:r>
          </a:p>
        </p:txBody>
      </p:sp>
      <p:sp>
        <p:nvSpPr>
          <p:cNvPr id="56325" name="Text Box 1029"/>
          <p:cNvSpPr txBox="1">
            <a:spLocks noChangeArrowheads="1"/>
          </p:cNvSpPr>
          <p:nvPr/>
        </p:nvSpPr>
        <p:spPr bwMode="auto">
          <a:xfrm>
            <a:off x="1143000" y="3429000"/>
            <a:ext cx="161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SAULE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39552" y="764704"/>
            <a:ext cx="74861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LE RÉVÉREND EDWARD STONE, DE CHIPPING</a:t>
            </a:r>
          </a:p>
          <a:p>
            <a:endParaRPr lang="fr-FR" dirty="0"/>
          </a:p>
          <a:p>
            <a:r>
              <a:rPr lang="fr-FR" dirty="0"/>
              <a:t>NORTON, DANS L’OXFORDSHIRE, VA RELANCER</a:t>
            </a:r>
          </a:p>
          <a:p>
            <a:endParaRPr lang="fr-FR" dirty="0"/>
          </a:p>
          <a:p>
            <a:r>
              <a:rPr lang="fr-FR" dirty="0"/>
              <a:t>LE SAULE EN 1763 :</a:t>
            </a:r>
          </a:p>
          <a:p>
            <a:endParaRPr lang="fr-FR" dirty="0"/>
          </a:p>
          <a:p>
            <a:r>
              <a:rPr lang="fr-FR" dirty="0"/>
              <a:t>« AN ACCOUNT OF THE SUCCESS OF THE BARK OF</a:t>
            </a:r>
          </a:p>
          <a:p>
            <a:endParaRPr lang="fr-FR" dirty="0"/>
          </a:p>
          <a:p>
            <a:r>
              <a:rPr lang="fr-FR" dirty="0"/>
              <a:t>THE WILLOW IN THE CURE OF AGUES »</a:t>
            </a:r>
          </a:p>
          <a:p>
            <a:endParaRPr lang="fr-FR" dirty="0"/>
          </a:p>
          <a:p>
            <a:r>
              <a:rPr lang="fr-FR" i="1" dirty="0"/>
              <a:t>PHILOS[</a:t>
            </a:r>
            <a:r>
              <a:rPr lang="fr-FR" i="1" dirty="0" err="1"/>
              <a:t>ophical</a:t>
            </a:r>
            <a:r>
              <a:rPr lang="fr-FR" i="1" dirty="0"/>
              <a:t>]. TRANS[actions]. </a:t>
            </a:r>
          </a:p>
          <a:p>
            <a:r>
              <a:rPr lang="fr-FR" i="1" dirty="0"/>
              <a:t>ROYAL SOCIETY OF LONDON</a:t>
            </a:r>
            <a:r>
              <a:rPr lang="fr-FR" dirty="0"/>
              <a:t>,</a:t>
            </a:r>
          </a:p>
          <a:p>
            <a:endParaRPr lang="fr-FR" dirty="0"/>
          </a:p>
          <a:p>
            <a:r>
              <a:rPr lang="fr-FR" dirty="0"/>
              <a:t>1763, 53, 195-200.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026"/>
          <p:cNvSpPr txBox="1">
            <a:spLocks noChangeArrowheads="1"/>
          </p:cNvSpPr>
          <p:nvPr/>
        </p:nvSpPr>
        <p:spPr bwMode="auto">
          <a:xfrm>
            <a:off x="304800" y="457200"/>
            <a:ext cx="78295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RÉVÉREND A FAIT DEUX OBSERVATIONS QUI LUI</a:t>
            </a:r>
          </a:p>
          <a:p>
            <a:r>
              <a:rPr lang="fr-FR"/>
              <a:t>ONT SUGGÉRÉ D’UTILISER L’ÉCORCE DE SAULE</a:t>
            </a:r>
          </a:p>
          <a:p>
            <a:r>
              <a:rPr lang="fr-FR"/>
              <a:t>DANS LES ACCÈS DE FIÈVRES:</a:t>
            </a:r>
          </a:p>
        </p:txBody>
      </p:sp>
      <p:sp>
        <p:nvSpPr>
          <p:cNvPr id="60419" name="Text Box 1027"/>
          <p:cNvSpPr txBox="1">
            <a:spLocks noChangeArrowheads="1"/>
          </p:cNvSpPr>
          <p:nvPr/>
        </p:nvSpPr>
        <p:spPr bwMode="auto">
          <a:xfrm>
            <a:off x="228600" y="2590800"/>
            <a:ext cx="6694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LA SAVEUR AMÈRE DE L’ ÉCORCE DE SAULE</a:t>
            </a:r>
          </a:p>
          <a:p>
            <a:r>
              <a:rPr lang="fr-FR"/>
              <a:t> LUI RAPPELLE CELLE DU QUINQUINA .</a:t>
            </a:r>
          </a:p>
        </p:txBody>
      </p:sp>
      <p:sp>
        <p:nvSpPr>
          <p:cNvPr id="60420" name="Text Box 1028"/>
          <p:cNvSpPr txBox="1">
            <a:spLocks noChangeArrowheads="1"/>
          </p:cNvSpPr>
          <p:nvPr/>
        </p:nvSpPr>
        <p:spPr bwMode="auto">
          <a:xfrm>
            <a:off x="228600" y="3733800"/>
            <a:ext cx="70596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SAULE POUSSE DANS DES ZONES HUMIDES, </a:t>
            </a:r>
          </a:p>
          <a:p>
            <a:r>
              <a:rPr lang="fr-FR"/>
              <a:t>SOUVENT LES PIEDS DANS L’EAU, IL DOIT </a:t>
            </a:r>
          </a:p>
          <a:p>
            <a:r>
              <a:rPr lang="fr-FR"/>
              <a:t>DONC POUVOIR SOIGNER LES MAUX CAUSÉS </a:t>
            </a:r>
          </a:p>
          <a:p>
            <a:r>
              <a:rPr lang="fr-FR"/>
              <a:t>PAR L’HUMIDITÉ, COMME LES FIÈVRES.</a:t>
            </a:r>
          </a:p>
        </p:txBody>
      </p:sp>
      <p:sp>
        <p:nvSpPr>
          <p:cNvPr id="60421" name="Text Box 1029"/>
          <p:cNvSpPr txBox="1">
            <a:spLocks noChangeArrowheads="1"/>
          </p:cNvSpPr>
          <p:nvPr/>
        </p:nvSpPr>
        <p:spPr bwMode="auto">
          <a:xfrm>
            <a:off x="228600" y="5562600"/>
            <a:ext cx="6994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IL S’AGIT D’UNE APPLICATION TARDIVE DE LA</a:t>
            </a:r>
          </a:p>
          <a:p>
            <a:r>
              <a:rPr lang="fr-FR" b="1"/>
              <a:t>THÉORIE DES SIGNATURES </a:t>
            </a:r>
            <a:r>
              <a:rPr lang="fr-FR"/>
              <a:t>de PARACELSE.</a:t>
            </a:r>
          </a:p>
        </p:txBody>
      </p:sp>
      <p:pic>
        <p:nvPicPr>
          <p:cNvPr id="60422" name="Picture 1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6150" y="32766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81000" y="1066800"/>
            <a:ext cx="828675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QUOI QU’ON PUISSE PENSER DE LEUR JUSTIFICATION</a:t>
            </a:r>
          </a:p>
          <a:p>
            <a:endParaRPr lang="fr-FR"/>
          </a:p>
          <a:p>
            <a:r>
              <a:rPr lang="fr-FR"/>
              <a:t>SCIENTIFIQUE, LES EXPÉRIENCES MENÉES PAR STONE</a:t>
            </a:r>
          </a:p>
          <a:p>
            <a:endParaRPr lang="fr-FR"/>
          </a:p>
          <a:p>
            <a:r>
              <a:rPr lang="fr-FR"/>
              <a:t>MONTRÈRENT QUE L’ÉCORCE DE SAULE , SOUS FORME </a:t>
            </a:r>
          </a:p>
          <a:p>
            <a:endParaRPr lang="fr-FR"/>
          </a:p>
          <a:p>
            <a:r>
              <a:rPr lang="fr-FR"/>
              <a:t>D’UNE DÉCOCTION ADMINISTRÉE PAR VOIE ORALE,</a:t>
            </a:r>
          </a:p>
          <a:p>
            <a:endParaRPr lang="fr-FR"/>
          </a:p>
          <a:p>
            <a:r>
              <a:rPr lang="fr-FR"/>
              <a:t>S’AVÉRAIT EFFICACE CONTRE TOUTES SORTES DE </a:t>
            </a:r>
          </a:p>
          <a:p>
            <a:endParaRPr lang="fr-FR"/>
          </a:p>
          <a:p>
            <a:r>
              <a:rPr lang="fr-FR"/>
              <a:t>FIÈVRES, À L’EXCEPTION DES FIÈVRES QUARTES.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593725" y="5470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83568" y="404664"/>
            <a:ext cx="480291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EN 1778, PIERRE KONIG PUBLIE </a:t>
            </a:r>
          </a:p>
          <a:p>
            <a:r>
              <a:rPr lang="fr-FR" dirty="0"/>
              <a:t>LA THÈSE DE </a:t>
            </a:r>
          </a:p>
          <a:p>
            <a:r>
              <a:rPr lang="fr-FR" dirty="0"/>
              <a:t>MATTHIAS VAN GEUNS:</a:t>
            </a:r>
          </a:p>
          <a:p>
            <a:r>
              <a:rPr lang="fr-FR" i="1" dirty="0"/>
              <a:t>DE CORTICE SALICIS ALBAE, </a:t>
            </a:r>
          </a:p>
          <a:p>
            <a:r>
              <a:rPr lang="fr-FR" i="1" dirty="0"/>
              <a:t>EJUSQUE IN MEDICINA USU</a:t>
            </a:r>
            <a:r>
              <a:rPr lang="fr-FR" dirty="0"/>
              <a:t>.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62213" y="2414635"/>
            <a:ext cx="49782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DE L’ÉCORCE DE SAULE BLANC  </a:t>
            </a:r>
          </a:p>
          <a:p>
            <a:r>
              <a:rPr lang="fr-FR" dirty="0"/>
              <a:t>ET DE SON UTILISATION</a:t>
            </a:r>
          </a:p>
          <a:p>
            <a:r>
              <a:rPr lang="fr-FR" dirty="0"/>
              <a:t>EN MÉDECINE.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683568" y="3637871"/>
            <a:ext cx="42213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OU IL VANTE L’EFFICACITÉ </a:t>
            </a:r>
          </a:p>
          <a:p>
            <a:r>
              <a:rPr lang="fr-FR" dirty="0"/>
              <a:t>DE L’ÉCORCE DE SAULE:   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45641" y="4491775"/>
            <a:ext cx="87185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dirty="0"/>
              <a:t>« NON SEULEMENT DANS LES </a:t>
            </a:r>
          </a:p>
          <a:p>
            <a:r>
              <a:rPr lang="fr-FR" dirty="0"/>
              <a:t>FIÈVRES INTERMITTENTES</a:t>
            </a:r>
          </a:p>
          <a:p>
            <a:r>
              <a:rPr lang="fr-FR" dirty="0"/>
              <a:t>RÉCENTES MAIS ENCORE </a:t>
            </a:r>
          </a:p>
          <a:p>
            <a:r>
              <a:rPr lang="fr-FR" dirty="0"/>
              <a:t>DANS CELLES QUI DURAIENT</a:t>
            </a:r>
          </a:p>
          <a:p>
            <a:r>
              <a:rPr lang="fr-FR" dirty="0"/>
              <a:t>DÉJÀ DEPUIS FORT LONGTEMPS. »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53AC2F-A092-DD44-9BDC-A4165743C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961" y="691049"/>
            <a:ext cx="3619611" cy="471256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838200" y="1981200"/>
            <a:ext cx="69659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1825, UN ITALIEN, NOMMÉ FONTANA,</a:t>
            </a:r>
          </a:p>
          <a:p>
            <a:endParaRPr lang="fr-FR"/>
          </a:p>
          <a:p>
            <a:r>
              <a:rPr lang="fr-FR"/>
              <a:t>PHARMACIEN À LARIZA, PRÈS DE VÉRONE,</a:t>
            </a:r>
          </a:p>
          <a:p>
            <a:endParaRPr lang="fr-FR"/>
          </a:p>
          <a:p>
            <a:r>
              <a:rPr lang="fr-FR"/>
              <a:t>ISOLE DE PETITES QUANTITÉS D’ UN PRODUIT,</a:t>
            </a:r>
          </a:p>
          <a:p>
            <a:endParaRPr lang="fr-FR"/>
          </a:p>
          <a:p>
            <a:r>
              <a:rPr lang="fr-FR"/>
              <a:t>ENCORE IMPUR, LA SALICINE.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026"/>
          <p:cNvSpPr txBox="1">
            <a:spLocks noChangeArrowheads="1"/>
          </p:cNvSpPr>
          <p:nvPr/>
        </p:nvSpPr>
        <p:spPr bwMode="auto">
          <a:xfrm>
            <a:off x="1219200" y="1295400"/>
            <a:ext cx="64484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1828, LE PHARMACIEN</a:t>
            </a:r>
          </a:p>
          <a:p>
            <a:endParaRPr lang="fr-FR"/>
          </a:p>
          <a:p>
            <a:r>
              <a:rPr lang="fr-FR"/>
              <a:t>JOHANN ANDREAS BUCHNER, (1783-1842),</a:t>
            </a:r>
          </a:p>
          <a:p>
            <a:endParaRPr lang="fr-FR"/>
          </a:p>
          <a:p>
            <a:r>
              <a:rPr lang="fr-FR"/>
              <a:t>PROFESSEUR DE PHARMACIE </a:t>
            </a:r>
          </a:p>
          <a:p>
            <a:endParaRPr lang="fr-FR"/>
          </a:p>
          <a:p>
            <a:r>
              <a:rPr lang="fr-FR"/>
              <a:t>À L’UNIVERSITÉ DE MUNICH,</a:t>
            </a:r>
          </a:p>
          <a:p>
            <a:endParaRPr lang="fr-FR"/>
          </a:p>
          <a:p>
            <a:r>
              <a:rPr lang="fr-FR"/>
              <a:t>A, LUI AUSSI, ISOLÉ UNE PETITE QUANTITÉ</a:t>
            </a:r>
          </a:p>
          <a:p>
            <a:endParaRPr lang="fr-FR"/>
          </a:p>
          <a:p>
            <a:r>
              <a:rPr lang="fr-FR"/>
              <a:t>DE SALICINE IMPURE.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49250" y="457200"/>
            <a:ext cx="87947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EN 1829, PIERRE JOSEPH LEROUX, 1795-1870,</a:t>
            </a:r>
          </a:p>
          <a:p>
            <a:endParaRPr lang="fr-FR"/>
          </a:p>
          <a:p>
            <a:r>
              <a:rPr lang="fr-FR"/>
              <a:t>PHARMACIEN À VITRY LE FRANÇOIS, ISOLE DES </a:t>
            </a:r>
          </a:p>
          <a:p>
            <a:endParaRPr lang="fr-FR"/>
          </a:p>
          <a:p>
            <a:r>
              <a:rPr lang="fr-FR"/>
              <a:t>QUANTITÉS IMPORTANTES DE CRISTAUX SOLUBLES</a:t>
            </a:r>
          </a:p>
          <a:p>
            <a:endParaRPr lang="fr-FR"/>
          </a:p>
          <a:p>
            <a:r>
              <a:rPr lang="fr-FR"/>
              <a:t> DE SALICINE PURE.</a:t>
            </a:r>
          </a:p>
          <a:p>
            <a:endParaRPr lang="fr-FR"/>
          </a:p>
          <a:p>
            <a:r>
              <a:rPr lang="fr-FR"/>
              <a:t>IL EN CONFIE DEUX FLACONS À UN  CHIRURGIEN-MAJOR </a:t>
            </a:r>
          </a:p>
          <a:p>
            <a:endParaRPr lang="fr-FR"/>
          </a:p>
          <a:p>
            <a:r>
              <a:rPr lang="fr-FR"/>
              <a:t>DE L’HÔPITAL MILITAIRE D’ARRAS.</a:t>
            </a:r>
          </a:p>
          <a:p>
            <a:endParaRPr lang="fr-FR"/>
          </a:p>
          <a:p>
            <a:r>
              <a:rPr lang="fr-FR"/>
              <a:t>LES RÉSULTATS SUR LES FIÈVRES INTERMITTENTES</a:t>
            </a:r>
          </a:p>
          <a:p>
            <a:endParaRPr lang="fr-FR"/>
          </a:p>
          <a:p>
            <a:r>
              <a:rPr lang="fr-FR"/>
              <a:t>SONT JUGÉS « AVANTAGEUX ». 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355725" y="4098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026"/>
          <p:cNvSpPr txBox="1">
            <a:spLocks noChangeArrowheads="1"/>
          </p:cNvSpPr>
          <p:nvPr/>
        </p:nvSpPr>
        <p:spPr bwMode="auto">
          <a:xfrm>
            <a:off x="1143000" y="1219200"/>
            <a:ext cx="198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SALIX ALBA</a:t>
            </a:r>
          </a:p>
        </p:txBody>
      </p:sp>
      <p:pic>
        <p:nvPicPr>
          <p:cNvPr id="18435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04800"/>
            <a:ext cx="37766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1028"/>
          <p:cNvSpPr txBox="1">
            <a:spLocks noChangeArrowheads="1"/>
          </p:cNvSpPr>
          <p:nvPr/>
        </p:nvSpPr>
        <p:spPr bwMode="auto">
          <a:xfrm>
            <a:off x="1143000" y="2209800"/>
            <a:ext cx="29098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SALICACEAE</a:t>
            </a:r>
          </a:p>
          <a:p>
            <a:r>
              <a:rPr lang="fr-FR"/>
              <a:t>FLACOURTIACEAE</a:t>
            </a:r>
          </a:p>
        </p:txBody>
      </p:sp>
      <p:pic>
        <p:nvPicPr>
          <p:cNvPr id="25605" name="Picture 10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3200400"/>
            <a:ext cx="20320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763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LEROUX ADRESSE ALORS UNE COMMUNICATION </a:t>
            </a:r>
          </a:p>
          <a:p>
            <a:endParaRPr lang="fr-FR"/>
          </a:p>
          <a:p>
            <a:r>
              <a:rPr lang="fr-FR"/>
              <a:t> À L’ACADÉMIE ROYALE DES SCIENCES EN JUIN 1829.</a:t>
            </a:r>
          </a:p>
          <a:p>
            <a:endParaRPr lang="fr-FR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772816"/>
            <a:ext cx="2174875" cy="268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746125" y="5775325"/>
            <a:ext cx="686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SONT CHARGÉS DE L’EXAMEN DE CET ENVOI.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974725" y="4632325"/>
            <a:ext cx="2114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Louis-Joseph</a:t>
            </a:r>
          </a:p>
          <a:p>
            <a:r>
              <a:rPr lang="fr-FR"/>
              <a:t>GAY-LUSSAC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4022725" y="3032125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ET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105400" y="4648200"/>
            <a:ext cx="1809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François</a:t>
            </a:r>
          </a:p>
          <a:p>
            <a:r>
              <a:rPr lang="fr-FR"/>
              <a:t>MAGENDIE</a:t>
            </a:r>
          </a:p>
        </p:txBody>
      </p:sp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783845"/>
            <a:ext cx="1406624" cy="210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ChangeArrowheads="1"/>
          </p:cNvSpPr>
          <p:nvPr/>
        </p:nvSpPr>
        <p:spPr bwMode="auto">
          <a:xfrm>
            <a:off x="457200" y="1295400"/>
            <a:ext cx="8482013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FRANÇOIS MAGENDIE (1783-1855) ESSAIE LA SALICINE</a:t>
            </a:r>
          </a:p>
          <a:p>
            <a:endParaRPr lang="fr-FR"/>
          </a:p>
          <a:p>
            <a:r>
              <a:rPr lang="fr-FR"/>
              <a:t>DE LEROUX : « SUR DES FIÈVRES INTERMITTENTES À</a:t>
            </a:r>
          </a:p>
          <a:p>
            <a:endParaRPr lang="fr-FR"/>
          </a:p>
          <a:p>
            <a:r>
              <a:rPr lang="fr-FR"/>
              <a:t>DIFFÉRENTS TYPES, ET SANS EN PORTER LA DOSE</a:t>
            </a:r>
          </a:p>
          <a:p>
            <a:endParaRPr lang="fr-FR"/>
          </a:p>
          <a:p>
            <a:r>
              <a:rPr lang="fr-FR"/>
              <a:t>TRÈS-HAUT, M.MAGENDIE A VU DES FIÈVRES COUPÉES</a:t>
            </a:r>
          </a:p>
          <a:p>
            <a:endParaRPr lang="fr-FR"/>
          </a:p>
          <a:p>
            <a:r>
              <a:rPr lang="fr-FR"/>
              <a:t>DU JOUR AU LENDEMAIN PAR TROIS DOSES DE SALICINE</a:t>
            </a:r>
          </a:p>
          <a:p>
            <a:endParaRPr lang="fr-FR"/>
          </a:p>
          <a:p>
            <a:r>
              <a:rPr lang="fr-FR"/>
              <a:t>DE SIX GRAINS CHACUNE. 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457200" y="2286000"/>
            <a:ext cx="83454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EN RÉSUMÉ, M.LEROUX A DÉCOUVERT DANS L’</a:t>
            </a:r>
          </a:p>
          <a:p>
            <a:endParaRPr lang="fr-FR"/>
          </a:p>
          <a:p>
            <a:r>
              <a:rPr lang="fr-FR"/>
              <a:t>ÉCORCE DE </a:t>
            </a:r>
            <a:r>
              <a:rPr lang="fr-FR" i="1"/>
              <a:t>SAULE HELIX </a:t>
            </a:r>
            <a:r>
              <a:rPr lang="fr-FR"/>
              <a:t>UN PRINCIPE CRISTALLISABLE</a:t>
            </a:r>
          </a:p>
          <a:p>
            <a:endParaRPr lang="fr-FR"/>
          </a:p>
          <a:p>
            <a:r>
              <a:rPr lang="fr-FR"/>
              <a:t>QUI JOUIT INCONTESTABLEMENT DE LA PROPRIÉTÉ </a:t>
            </a:r>
          </a:p>
          <a:p>
            <a:endParaRPr lang="fr-FR"/>
          </a:p>
          <a:p>
            <a:r>
              <a:rPr lang="fr-FR"/>
              <a:t>FEBRIFUGE À UN DEGRÉ QUI SE RAPPROCHE DE</a:t>
            </a:r>
          </a:p>
          <a:p>
            <a:endParaRPr lang="fr-FR"/>
          </a:p>
          <a:p>
            <a:r>
              <a:rPr lang="fr-FR"/>
              <a:t>CELUI DU SULFATE DE QUININE. »</a:t>
            </a:r>
          </a:p>
          <a:p>
            <a:endParaRPr lang="fr-FR"/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593725" y="669925"/>
            <a:ext cx="75326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RAPPORT DE GAY-LUSSAC ET MAGENDIE (1830)</a:t>
            </a:r>
          </a:p>
          <a:p>
            <a:endParaRPr lang="fr-FR"/>
          </a:p>
          <a:p>
            <a:r>
              <a:rPr lang="fr-FR"/>
              <a:t>CONCLUT: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ChangeArrowheads="1"/>
          </p:cNvSpPr>
          <p:nvPr/>
        </p:nvSpPr>
        <p:spPr bwMode="auto">
          <a:xfrm>
            <a:off x="228600" y="533400"/>
            <a:ext cx="86836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M.M. BRUGNATELLI, BUCHNER ET FONTAINE S’ÉTAIENT </a:t>
            </a:r>
          </a:p>
          <a:p>
            <a:endParaRPr lang="fr-FR"/>
          </a:p>
          <a:p>
            <a:r>
              <a:rPr lang="fr-FR"/>
              <a:t>DÉJÀ OCCUPÉS DE L’ÉCORCE DE SAULE;</a:t>
            </a:r>
          </a:p>
          <a:p>
            <a:endParaRPr lang="fr-FR"/>
          </a:p>
          <a:p>
            <a:r>
              <a:rPr lang="fr-FR"/>
              <a:t>ET PENSAIENT EN AVOIR EXTRAIT LE PRINCIPE ACTIF</a:t>
            </a:r>
          </a:p>
          <a:p>
            <a:endParaRPr lang="fr-FR"/>
          </a:p>
          <a:p>
            <a:r>
              <a:rPr lang="fr-FR"/>
              <a:t>DANS SON ÉTAT DE PURETÉ; MAIS IL EST ÉVIDENT,</a:t>
            </a:r>
          </a:p>
          <a:p>
            <a:endParaRPr lang="fr-FR"/>
          </a:p>
          <a:p>
            <a:r>
              <a:rPr lang="fr-FR"/>
              <a:t>D’APRÈS LES TERMES MÊMES DE CES CHIMISTES,</a:t>
            </a:r>
          </a:p>
          <a:p>
            <a:endParaRPr lang="fr-FR"/>
          </a:p>
          <a:p>
            <a:r>
              <a:rPr lang="fr-FR"/>
              <a:t>QU’ILS NE SOIENT POINT ARRIVÉS À ISOLER LA</a:t>
            </a:r>
          </a:p>
          <a:p>
            <a:endParaRPr lang="fr-FR"/>
          </a:p>
          <a:p>
            <a:r>
              <a:rPr lang="fr-FR"/>
              <a:t>SALICINE PURE ET CRISTALLISÉE, COMME M.LEROUX. »</a:t>
            </a:r>
          </a:p>
        </p:txBody>
      </p:sp>
      <p:sp>
        <p:nvSpPr>
          <p:cNvPr id="78851" name="Text Box 1027"/>
          <p:cNvSpPr txBox="1">
            <a:spLocks noChangeArrowheads="1"/>
          </p:cNvSpPr>
          <p:nvPr/>
        </p:nvSpPr>
        <p:spPr bwMode="auto">
          <a:xfrm>
            <a:off x="136525" y="6003925"/>
            <a:ext cx="7896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i="1" dirty="0"/>
              <a:t>JOURNAL DE CHIMIE MÉDICALE DE PHARMACIE ET DE</a:t>
            </a:r>
          </a:p>
          <a:p>
            <a:r>
              <a:rPr lang="fr-FR" i="1" dirty="0"/>
              <a:t>TOXICOLOGIE,</a:t>
            </a:r>
            <a:r>
              <a:rPr lang="fr-FR" dirty="0"/>
              <a:t> 1830, p. 340-342.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827584" y="404664"/>
            <a:ext cx="74676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475656" y="5229200"/>
            <a:ext cx="648071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/>
              <a:t>                                (SALICOSIDE)</a:t>
            </a:r>
          </a:p>
          <a:p>
            <a:endParaRPr lang="fr-FR" dirty="0"/>
          </a:p>
          <a:p>
            <a:r>
              <a:rPr lang="fr-FR" dirty="0"/>
              <a:t>    2-(</a:t>
            </a:r>
            <a:r>
              <a:rPr lang="fr-FR" dirty="0" err="1"/>
              <a:t>hydroxyméthyl</a:t>
            </a:r>
            <a:r>
              <a:rPr lang="fr-FR" dirty="0"/>
              <a:t>)</a:t>
            </a:r>
            <a:r>
              <a:rPr lang="fr-FR" dirty="0" err="1"/>
              <a:t>phényl</a:t>
            </a:r>
            <a:r>
              <a:rPr lang="fr-FR" dirty="0"/>
              <a:t>-</a:t>
            </a:r>
            <a:r>
              <a:rPr lang="el-GR" dirty="0"/>
              <a:t>β-</a:t>
            </a:r>
            <a:r>
              <a:rPr lang="fr-FR" dirty="0"/>
              <a:t>D-</a:t>
            </a:r>
            <a:r>
              <a:rPr lang="fr-FR" dirty="0" err="1"/>
              <a:t>glucopyranoside</a:t>
            </a:r>
            <a:r>
              <a:rPr lang="fr-FR" dirty="0"/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203325" y="1431925"/>
            <a:ext cx="5119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PUIS L’ACIDE SALICYLIQUE VINT:</a:t>
            </a:r>
          </a:p>
        </p:txBody>
      </p:sp>
      <p:pic>
        <p:nvPicPr>
          <p:cNvPr id="82947" name="Picture 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267200" y="2514600"/>
            <a:ext cx="39592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81000"/>
            <a:ext cx="39401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867400" y="2362200"/>
            <a:ext cx="224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Raffaelle  PIRIA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096000" y="3429000"/>
            <a:ext cx="178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(1815 -1865)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514600" y="1219200"/>
            <a:ext cx="407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SALICINE + K</a:t>
            </a:r>
            <a:r>
              <a:rPr lang="fr-FR" baseline="-25000"/>
              <a:t>2</a:t>
            </a:r>
            <a:r>
              <a:rPr lang="fr-FR"/>
              <a:t>Cr</a:t>
            </a:r>
            <a:r>
              <a:rPr lang="fr-FR" baseline="-25000"/>
              <a:t>2</a:t>
            </a:r>
            <a:r>
              <a:rPr lang="fr-FR"/>
              <a:t>O</a:t>
            </a:r>
            <a:r>
              <a:rPr lang="fr-FR" baseline="-25000"/>
              <a:t>7 </a:t>
            </a:r>
            <a:r>
              <a:rPr lang="fr-FR"/>
              <a:t>/ H</a:t>
            </a:r>
            <a:r>
              <a:rPr lang="fr-FR" baseline="-25000"/>
              <a:t>2</a:t>
            </a:r>
            <a:r>
              <a:rPr lang="fr-FR"/>
              <a:t>SO</a:t>
            </a:r>
            <a:r>
              <a:rPr lang="fr-FR" baseline="-25000"/>
              <a:t>4  </a:t>
            </a:r>
            <a:endParaRPr lang="fr-FR"/>
          </a:p>
        </p:txBody>
      </p:sp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2667000" y="3352800"/>
            <a:ext cx="368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HYDRURE DE SALICYLE</a:t>
            </a:r>
          </a:p>
        </p:txBody>
      </p:sp>
      <p:sp>
        <p:nvSpPr>
          <p:cNvPr id="87044" name="Line 5"/>
          <p:cNvSpPr>
            <a:spLocks noChangeShapeType="1"/>
          </p:cNvSpPr>
          <p:nvPr/>
        </p:nvSpPr>
        <p:spPr bwMode="auto">
          <a:xfrm>
            <a:off x="4495800" y="2286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2438400" y="4495800"/>
            <a:ext cx="428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( ALDÉHYDE SALICYLIQUE )</a:t>
            </a:r>
          </a:p>
        </p:txBody>
      </p:sp>
      <p:sp>
        <p:nvSpPr>
          <p:cNvPr id="87046" name="Text Box 7"/>
          <p:cNvSpPr txBox="1">
            <a:spLocks noChangeArrowheads="1"/>
          </p:cNvSpPr>
          <p:nvPr/>
        </p:nvSpPr>
        <p:spPr bwMode="auto">
          <a:xfrm>
            <a:off x="838200" y="6019800"/>
            <a:ext cx="7700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R.PIRIA, </a:t>
            </a:r>
            <a:r>
              <a:rPr lang="fr-FR" i="1" dirty="0"/>
              <a:t>Annales de chimie et de physique</a:t>
            </a:r>
            <a:r>
              <a:rPr lang="fr-FR" dirty="0"/>
              <a:t>, 1838 p.281- 325.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752600" y="228600"/>
            <a:ext cx="49403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193925" y="4922838"/>
            <a:ext cx="1131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b="1"/>
              <a:t>OXYDATION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1905000" y="1143000"/>
            <a:ext cx="467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HYDRURE DE SALICYLE + KOH</a:t>
            </a:r>
          </a:p>
        </p:txBody>
      </p:sp>
      <p:sp>
        <p:nvSpPr>
          <p:cNvPr id="91139" name="Line 3"/>
          <p:cNvSpPr>
            <a:spLocks noChangeShapeType="1"/>
          </p:cNvSpPr>
          <p:nvPr/>
        </p:nvSpPr>
        <p:spPr bwMode="auto">
          <a:xfrm>
            <a:off x="4191000" y="1828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429000" y="2895600"/>
            <a:ext cx="150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PRODUIT</a:t>
            </a:r>
          </a:p>
        </p:txBody>
      </p:sp>
      <p:sp>
        <p:nvSpPr>
          <p:cNvPr id="91141" name="Line 5"/>
          <p:cNvSpPr>
            <a:spLocks noChangeShapeType="1"/>
          </p:cNvSpPr>
          <p:nvPr/>
        </p:nvSpPr>
        <p:spPr bwMode="auto">
          <a:xfrm>
            <a:off x="41910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4419600" y="38100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HCl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2667000" y="4800600"/>
            <a:ext cx="320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ACIDE SALICYLIQUE</a:t>
            </a:r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685800" y="6172200"/>
            <a:ext cx="7700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R.PIRIA, </a:t>
            </a:r>
            <a:r>
              <a:rPr lang="fr-FR" i="1"/>
              <a:t>Annales de chimie et de physique</a:t>
            </a:r>
            <a:r>
              <a:rPr lang="fr-FR"/>
              <a:t>, 1838 p.281- 325.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62821" y="531019"/>
            <a:ext cx="68627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LE SAULE ÉTAIT UTILISÉ EN THÉRAPEUTIQUE</a:t>
            </a:r>
          </a:p>
          <a:p>
            <a:endParaRPr lang="fr-FR" dirty="0"/>
          </a:p>
          <a:p>
            <a:r>
              <a:rPr lang="fr-FR" dirty="0"/>
              <a:t>DÈS L’ANTIQUITÉ.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581" y="2060848"/>
            <a:ext cx="35004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868771F1-148D-854F-971F-F37BC605D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527" y="1124744"/>
            <a:ext cx="3495678" cy="53564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8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304800" y="1339850"/>
            <a:ext cx="84582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026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952625" y="376238"/>
            <a:ext cx="52324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4165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5638800" y="1828800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Hermann KOLBE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867400" y="2590800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(1818 - 1884)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715000" y="3581400"/>
            <a:ext cx="264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Salicylate disodique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290638" y="4853781"/>
            <a:ext cx="68050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SYNTHÈSE DE KOLBE (1860)</a:t>
            </a:r>
          </a:p>
          <a:p>
            <a:r>
              <a:rPr lang="en-US" dirty="0"/>
              <a:t>KOLBE, Hermann,</a:t>
            </a:r>
            <a:r>
              <a:rPr lang="de-DE" dirty="0"/>
              <a:t> </a:t>
            </a:r>
            <a:r>
              <a:rPr lang="de-DE" dirty="0" err="1"/>
              <a:t>Ueber</a:t>
            </a:r>
            <a:r>
              <a:rPr lang="de-DE" dirty="0"/>
              <a:t> Synthese der </a:t>
            </a:r>
            <a:r>
              <a:rPr lang="de-DE" dirty="0" err="1"/>
              <a:t>Salicylsäure</a:t>
            </a:r>
            <a:r>
              <a:rPr lang="en-US" dirty="0"/>
              <a:t>, </a:t>
            </a:r>
          </a:p>
          <a:p>
            <a:r>
              <a:rPr lang="en-US" i="1" dirty="0"/>
              <a:t>Justus </a:t>
            </a:r>
            <a:r>
              <a:rPr lang="en-US" i="1" dirty="0" err="1"/>
              <a:t>Liebigs</a:t>
            </a:r>
            <a:r>
              <a:rPr lang="en-US" i="1" dirty="0"/>
              <a:t> </a:t>
            </a:r>
            <a:r>
              <a:rPr lang="en-US" i="1" dirty="0" err="1"/>
              <a:t>Annalen</a:t>
            </a:r>
            <a:r>
              <a:rPr lang="en-US" i="1" dirty="0"/>
              <a:t> Chem.</a:t>
            </a:r>
            <a:r>
              <a:rPr lang="en-US" dirty="0"/>
              <a:t>, vol. 113, n</a:t>
            </a:r>
            <a:r>
              <a:rPr lang="en-US" baseline="30000" dirty="0"/>
              <a:t>o</a:t>
            </a:r>
            <a:r>
              <a:rPr lang="en-US" dirty="0"/>
              <a:t> 1,‎ 1860, </a:t>
            </a:r>
          </a:p>
          <a:p>
            <a:r>
              <a:rPr lang="en-US" dirty="0"/>
              <a:t>p. 125–127.</a:t>
            </a:r>
            <a:endParaRPr lang="fr-FR" dirty="0"/>
          </a:p>
          <a:p>
            <a:r>
              <a:rPr lang="fr-FR" dirty="0"/>
              <a:t> </a:t>
            </a:r>
          </a:p>
        </p:txBody>
      </p:sp>
      <p:sp>
        <p:nvSpPr>
          <p:cNvPr id="99334" name="ZoneTexte 7"/>
          <p:cNvSpPr txBox="1">
            <a:spLocks noChangeArrowheads="1"/>
          </p:cNvSpPr>
          <p:nvPr/>
        </p:nvSpPr>
        <p:spPr bwMode="auto">
          <a:xfrm>
            <a:off x="3657600" y="3276600"/>
            <a:ext cx="974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200°C</a:t>
            </a:r>
          </a:p>
        </p:txBody>
      </p:sp>
      <p:sp>
        <p:nvSpPr>
          <p:cNvPr id="99335" name="ZoneTexte 8"/>
          <p:cNvSpPr txBox="1">
            <a:spLocks noChangeArrowheads="1"/>
          </p:cNvSpPr>
          <p:nvPr/>
        </p:nvSpPr>
        <p:spPr bwMode="auto">
          <a:xfrm>
            <a:off x="1198563" y="4622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Image 6">
            <a:extLst>
              <a:ext uri="{FF2B5EF4-FFF2-40B4-BE49-F238E27FC236}">
                <a16:creationId xmlns:a16="http://schemas.microsoft.com/office/drawing/2014/main" id="{470ED75A-3038-EF46-99A3-8A0F134492B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1290638" y="902494"/>
            <a:ext cx="69850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355725" y="5165725"/>
            <a:ext cx="561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SYNTHÈSE DE KOLBE SCHMITT (1885)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228600" y="1487488"/>
            <a:ext cx="85344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447800" y="5867400"/>
            <a:ext cx="5297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err="1"/>
              <a:t>R.Schmitt</a:t>
            </a:r>
            <a:r>
              <a:rPr lang="fr-FR" dirty="0"/>
              <a:t>, 1885, </a:t>
            </a:r>
            <a:r>
              <a:rPr lang="fr-FR" i="1" dirty="0"/>
              <a:t>J. </a:t>
            </a:r>
            <a:r>
              <a:rPr lang="fr-FR" i="1" dirty="0" err="1"/>
              <a:t>Prakt</a:t>
            </a:r>
            <a:r>
              <a:rPr lang="fr-FR" i="1" dirty="0"/>
              <a:t>. </a:t>
            </a:r>
            <a:r>
              <a:rPr lang="fr-FR" i="1" dirty="0" err="1"/>
              <a:t>Chem</a:t>
            </a:r>
            <a:r>
              <a:rPr lang="fr-FR" dirty="0"/>
              <a:t>. 31, 397.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026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2232025" y="304800"/>
            <a:ext cx="47275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57200"/>
            <a:ext cx="48228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5791200" y="990600"/>
            <a:ext cx="2538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REINE DES PRÉS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5638800" y="2209800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SPIRAEA ULMARIA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257800" y="3352800"/>
            <a:ext cx="3663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FILIPENDULA ULMARIA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6172200" y="4572000"/>
            <a:ext cx="179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ROSACEAE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990600" y="762000"/>
            <a:ext cx="74660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Karl Jakob LOWIG,  en  1835, isole de la reine des prés</a:t>
            </a:r>
          </a:p>
          <a:p>
            <a:endParaRPr lang="fr-FR"/>
          </a:p>
          <a:p>
            <a:r>
              <a:rPr lang="fr-FR"/>
              <a:t>une substance qui se révélera être de l’aldéhyde salicylique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2514600"/>
            <a:ext cx="459105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Rectangle 3"/>
          <p:cNvSpPr>
            <a:spLocks noChangeArrowheads="1"/>
          </p:cNvSpPr>
          <p:nvPr/>
        </p:nvSpPr>
        <p:spPr bwMode="auto">
          <a:xfrm>
            <a:off x="381000" y="2514600"/>
            <a:ext cx="1828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En 1892,</a:t>
            </a:r>
          </a:p>
          <a:p>
            <a:r>
              <a:rPr lang="fr-FR"/>
              <a:t>Scheneegans</a:t>
            </a:r>
          </a:p>
          <a:p>
            <a:r>
              <a:rPr lang="fr-FR"/>
              <a:t>et Gerock</a:t>
            </a:r>
          </a:p>
          <a:p>
            <a:r>
              <a:rPr lang="fr-FR"/>
              <a:t>isolent </a:t>
            </a:r>
          </a:p>
          <a:p>
            <a:r>
              <a:rPr lang="fr-FR"/>
              <a:t>le salicylate</a:t>
            </a:r>
          </a:p>
          <a:p>
            <a:r>
              <a:rPr lang="fr-FR"/>
              <a:t>de méthyle.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1026"/>
          <p:cNvSpPr txBox="1">
            <a:spLocks noChangeArrowheads="1"/>
          </p:cNvSpPr>
          <p:nvPr/>
        </p:nvSpPr>
        <p:spPr bwMode="auto">
          <a:xfrm>
            <a:off x="1066800" y="1676400"/>
            <a:ext cx="41120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SALICYLATE DE SODIUM</a:t>
            </a:r>
          </a:p>
          <a:p>
            <a:r>
              <a:rPr lang="fr-FR" dirty="0"/>
              <a:t>Rhumatisme articulaire aigu </a:t>
            </a:r>
          </a:p>
          <a:p>
            <a:r>
              <a:rPr lang="fr-FR" dirty="0"/>
              <a:t>(à hautes doses)</a:t>
            </a:r>
          </a:p>
          <a:p>
            <a:r>
              <a:rPr lang="fr-FR" dirty="0"/>
              <a:t>Antiseptique des voies biliaires </a:t>
            </a:r>
          </a:p>
          <a:p>
            <a:r>
              <a:rPr lang="fr-FR" dirty="0"/>
              <a:t>et cholagogue</a:t>
            </a:r>
          </a:p>
        </p:txBody>
      </p:sp>
      <p:sp>
        <p:nvSpPr>
          <p:cNvPr id="109571" name="Text Box 1027"/>
          <p:cNvSpPr txBox="1">
            <a:spLocks noChangeArrowheads="1"/>
          </p:cNvSpPr>
          <p:nvPr/>
        </p:nvSpPr>
        <p:spPr bwMode="auto">
          <a:xfrm>
            <a:off x="974725" y="4396770"/>
            <a:ext cx="48798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SALICYLATE DE MÉTHYLE</a:t>
            </a:r>
          </a:p>
          <a:p>
            <a:r>
              <a:rPr lang="fr-FR" dirty="0"/>
              <a:t>Antirhumatismal et analgésique local</a:t>
            </a:r>
          </a:p>
          <a:p>
            <a:r>
              <a:rPr lang="fr-FR" dirty="0"/>
              <a:t>En badigeonnage contre rhumatismes,</a:t>
            </a:r>
          </a:p>
          <a:p>
            <a:r>
              <a:rPr lang="fr-FR" dirty="0"/>
              <a:t>névralgies, douleurs musculaires</a:t>
            </a:r>
          </a:p>
        </p:txBody>
      </p:sp>
      <p:sp>
        <p:nvSpPr>
          <p:cNvPr id="109573" name="Text Box 1029"/>
          <p:cNvSpPr txBox="1">
            <a:spLocks noChangeArrowheads="1"/>
          </p:cNvSpPr>
          <p:nvPr/>
        </p:nvSpPr>
        <p:spPr bwMode="auto">
          <a:xfrm>
            <a:off x="974725" y="517525"/>
            <a:ext cx="762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DÉRIVÉS DE L’ACIDE SALICYLIQUE UTILISÉS (1935)</a:t>
            </a:r>
          </a:p>
        </p:txBody>
      </p:sp>
      <p:pic>
        <p:nvPicPr>
          <p:cNvPr id="3" name="Image 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ED8FEC9-5643-E445-8E1B-E2D87A94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86" y="1052736"/>
            <a:ext cx="2897599" cy="544522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971FAD-896C-6248-A02F-C2852CD06FFB}"/>
              </a:ext>
            </a:extLst>
          </p:cNvPr>
          <p:cNvSpPr/>
          <p:nvPr/>
        </p:nvSpPr>
        <p:spPr>
          <a:xfrm>
            <a:off x="827584" y="1988840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SALICYLATE DE PHÉNOL, SALOL</a:t>
            </a:r>
          </a:p>
          <a:p>
            <a:r>
              <a:rPr lang="fr-FR" dirty="0"/>
              <a:t>Antithermique, </a:t>
            </a:r>
          </a:p>
          <a:p>
            <a:r>
              <a:rPr lang="fr-FR" dirty="0"/>
              <a:t>analgésique </a:t>
            </a:r>
          </a:p>
          <a:p>
            <a:r>
              <a:rPr lang="fr-FR" dirty="0"/>
              <a:t>et antiseptique</a:t>
            </a:r>
          </a:p>
        </p:txBody>
      </p:sp>
      <p:pic>
        <p:nvPicPr>
          <p:cNvPr id="4" name="Image 3" descr="Une image contenant intérieur, boisson, alcool, bidon&#10;&#10;Description générée automatiquement">
            <a:extLst>
              <a:ext uri="{FF2B5EF4-FFF2-40B4-BE49-F238E27FC236}">
                <a16:creationId xmlns:a16="http://schemas.microsoft.com/office/drawing/2014/main" id="{477B83C7-F074-8746-9AE9-5AB06DB0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726" y="3509"/>
            <a:ext cx="3937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46125" y="1127125"/>
            <a:ext cx="2216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/>
              <a:t>HIPPOCRATE</a:t>
            </a:r>
          </a:p>
          <a:p>
            <a:endParaRPr lang="fr-FR" b="1"/>
          </a:p>
          <a:p>
            <a:r>
              <a:rPr lang="fr-FR" b="1"/>
              <a:t>     DE COS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0"/>
            <a:ext cx="4864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46125" y="2879725"/>
            <a:ext cx="19986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(V</a:t>
            </a:r>
            <a:r>
              <a:rPr lang="fr-FR" baseline="30000"/>
              <a:t>e</a:t>
            </a:r>
            <a:r>
              <a:rPr lang="fr-FR"/>
              <a:t>-IV</a:t>
            </a:r>
            <a:r>
              <a:rPr lang="fr-FR" baseline="30000"/>
              <a:t>e</a:t>
            </a:r>
            <a:r>
              <a:rPr lang="fr-FR"/>
              <a:t> siècles</a:t>
            </a:r>
          </a:p>
          <a:p>
            <a:r>
              <a:rPr lang="fr-FR"/>
              <a:t>Avant J.-C)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1026"/>
          <p:cNvSpPr txBox="1">
            <a:spLocks noChangeArrowheads="1"/>
          </p:cNvSpPr>
          <p:nvPr/>
        </p:nvSpPr>
        <p:spPr bwMode="auto">
          <a:xfrm>
            <a:off x="974725" y="593725"/>
            <a:ext cx="74945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ET IL Y EUT ENFIN L’ACIDE ACÉTYL SALICYLIQUE</a:t>
            </a:r>
          </a:p>
          <a:p>
            <a:endParaRPr lang="fr-FR">
              <a:solidFill>
                <a:srgbClr val="FF0000"/>
              </a:solidFill>
            </a:endParaRPr>
          </a:p>
          <a:p>
            <a:endParaRPr lang="fr-FR"/>
          </a:p>
        </p:txBody>
      </p:sp>
      <p:pic>
        <p:nvPicPr>
          <p:cNvPr id="111619" name="Picture 1027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3584575" y="1625600"/>
            <a:ext cx="4873625" cy="399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954187" y="1916832"/>
            <a:ext cx="18430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CHARLES</a:t>
            </a:r>
          </a:p>
          <a:p>
            <a:endParaRPr lang="fr-FR" dirty="0"/>
          </a:p>
          <a:p>
            <a:r>
              <a:rPr lang="fr-FR" dirty="0"/>
              <a:t>GERHARDT</a:t>
            </a:r>
          </a:p>
          <a:p>
            <a:endParaRPr lang="fr-FR" dirty="0"/>
          </a:p>
          <a:p>
            <a:r>
              <a:rPr lang="fr-FR" dirty="0"/>
              <a:t>(1816-1856)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609589" y="4221088"/>
            <a:ext cx="28416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Pharmacien de la</a:t>
            </a:r>
          </a:p>
          <a:p>
            <a:endParaRPr lang="fr-FR"/>
          </a:p>
          <a:p>
            <a:r>
              <a:rPr lang="fr-FR"/>
              <a:t>Faculté de Strasbourg</a:t>
            </a:r>
          </a:p>
        </p:txBody>
      </p:sp>
      <p:pic>
        <p:nvPicPr>
          <p:cNvPr id="3" name="Image 2" descr="Une image contenant texte, mur, livre, vieux&#10;&#10;Description générée automatiquement">
            <a:extLst>
              <a:ext uri="{FF2B5EF4-FFF2-40B4-BE49-F238E27FC236}">
                <a16:creationId xmlns:a16="http://schemas.microsoft.com/office/drawing/2014/main" id="{22AD8358-E3A6-3D42-8549-DA8123A13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415" y="0"/>
            <a:ext cx="5118817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332656"/>
            <a:ext cx="39481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202E3-779F-834F-8D87-E7F5598FC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024" y="609600"/>
            <a:ext cx="398621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1026"/>
          <p:cNvSpPr txBox="1">
            <a:spLocks noChangeArrowheads="1"/>
          </p:cNvSpPr>
          <p:nvPr/>
        </p:nvSpPr>
        <p:spPr bwMode="auto">
          <a:xfrm>
            <a:off x="1066800" y="1447800"/>
            <a:ext cx="70580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C.GERHARDT, Recherches sur les acides organiques</a:t>
            </a:r>
          </a:p>
          <a:p>
            <a:r>
              <a:rPr lang="fr-FR"/>
              <a:t>Anhydres, </a:t>
            </a:r>
            <a:r>
              <a:rPr lang="fr-FR" i="1"/>
              <a:t>Ann. de Chim. et de Phys</a:t>
            </a:r>
            <a:r>
              <a:rPr lang="fr-FR"/>
              <a:t>., 1853, 3e série, 37,</a:t>
            </a:r>
          </a:p>
          <a:p>
            <a:r>
              <a:rPr lang="fr-FR"/>
              <a:t>p. 285-342.</a:t>
            </a:r>
          </a:p>
        </p:txBody>
      </p:sp>
      <p:sp>
        <p:nvSpPr>
          <p:cNvPr id="117763" name="Text Box 1027"/>
          <p:cNvSpPr txBox="1">
            <a:spLocks noChangeArrowheads="1"/>
          </p:cNvSpPr>
          <p:nvPr/>
        </p:nvSpPr>
        <p:spPr bwMode="auto">
          <a:xfrm>
            <a:off x="1143000" y="3657600"/>
            <a:ext cx="71167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C.GERHARDT, Unterschungen über die wasserfreien</a:t>
            </a:r>
          </a:p>
          <a:p>
            <a:r>
              <a:rPr lang="fr-FR"/>
              <a:t>Organischen Saüren, </a:t>
            </a:r>
            <a:r>
              <a:rPr lang="fr-FR" i="1"/>
              <a:t>Ann. d. Chem. u. Pharm</a:t>
            </a:r>
            <a:r>
              <a:rPr lang="fr-FR"/>
              <a:t>., 1853, 87,</a:t>
            </a:r>
          </a:p>
          <a:p>
            <a:r>
              <a:rPr lang="fr-FR"/>
              <a:t>p.149-179.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533400" y="1057275"/>
            <a:ext cx="79248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143000" y="228600"/>
            <a:ext cx="6781800" cy="626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219200" y="228600"/>
            <a:ext cx="6400800" cy="6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030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355725" y="192088"/>
            <a:ext cx="6426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04800"/>
            <a:ext cx="41084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Text Box 4"/>
          <p:cNvSpPr txBox="1">
            <a:spLocks noChangeArrowheads="1"/>
          </p:cNvSpPr>
          <p:nvPr/>
        </p:nvSpPr>
        <p:spPr bwMode="auto">
          <a:xfrm>
            <a:off x="5638800" y="1295400"/>
            <a:ext cx="283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FÉLIX HOFFMANN</a:t>
            </a:r>
          </a:p>
        </p:txBody>
      </p:sp>
      <p:sp>
        <p:nvSpPr>
          <p:cNvPr id="128004" name="Rectangle 5"/>
          <p:cNvSpPr>
            <a:spLocks noChangeArrowheads="1"/>
          </p:cNvSpPr>
          <p:nvPr/>
        </p:nvSpPr>
        <p:spPr bwMode="auto">
          <a:xfrm>
            <a:off x="6248400" y="2819400"/>
            <a:ext cx="178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(1868-1946)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1026"/>
          <p:cNvSpPr txBox="1">
            <a:spLocks noChangeArrowheads="1"/>
          </p:cNvSpPr>
          <p:nvPr/>
        </p:nvSpPr>
        <p:spPr bwMode="auto">
          <a:xfrm>
            <a:off x="822325" y="593725"/>
            <a:ext cx="6669088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PHARMACIEN FÉLIX HOFFMANN</a:t>
            </a:r>
          </a:p>
          <a:p>
            <a:endParaRPr lang="fr-FR"/>
          </a:p>
          <a:p>
            <a:r>
              <a:rPr lang="fr-FR"/>
              <a:t>MODIFIE LA SYNTHÈSE LE 10 OCTOBRE 1897:</a:t>
            </a:r>
          </a:p>
          <a:p>
            <a:endParaRPr lang="fr-FR"/>
          </a:p>
          <a:p>
            <a:r>
              <a:rPr lang="fr-FR"/>
              <a:t>IL OPÈRE EN MILIEU ACIDE ET UTILISE L’</a:t>
            </a:r>
          </a:p>
          <a:p>
            <a:endParaRPr lang="fr-FR"/>
          </a:p>
          <a:p>
            <a:r>
              <a:rPr lang="fr-FR"/>
              <a:t>ANHYDRIDE ACÉTIQUE COMME AGENT</a:t>
            </a:r>
          </a:p>
          <a:p>
            <a:endParaRPr lang="fr-FR"/>
          </a:p>
          <a:p>
            <a:r>
              <a:rPr lang="fr-FR"/>
              <a:t>D’ACYLATION.</a:t>
            </a:r>
          </a:p>
          <a:p>
            <a:endParaRPr lang="fr-FR"/>
          </a:p>
          <a:p>
            <a:r>
              <a:rPr lang="fr-FR"/>
              <a:t>ON RACONTE QU’IL SOUHAITAIT SOULAGER</a:t>
            </a:r>
          </a:p>
          <a:p>
            <a:endParaRPr lang="fr-FR"/>
          </a:p>
          <a:p>
            <a:r>
              <a:rPr lang="fr-FR"/>
              <a:t>SON PÈRE QUI SOUFFRAIT D’ARTHRITE ET</a:t>
            </a:r>
          </a:p>
          <a:p>
            <a:endParaRPr lang="fr-FR"/>
          </a:p>
          <a:p>
            <a:r>
              <a:rPr lang="fr-FR"/>
              <a:t>NE SUPPORTAIT PAS L’ACIDE SALICYLIQUE.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914400" y="2057400"/>
            <a:ext cx="501173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/>
              <a:t>LE CORPUS HIPPOCRATIQUE </a:t>
            </a:r>
          </a:p>
          <a:p>
            <a:endParaRPr lang="fr-FR" b="1"/>
          </a:p>
          <a:p>
            <a:r>
              <a:rPr lang="fr-FR" b="1"/>
              <a:t>PRÉCONISE L’UTILISATION </a:t>
            </a:r>
          </a:p>
          <a:p>
            <a:endParaRPr lang="fr-FR" b="1"/>
          </a:p>
          <a:p>
            <a:r>
              <a:rPr lang="fr-FR" b="1"/>
              <a:t>DU SAULE </a:t>
            </a:r>
          </a:p>
          <a:p>
            <a:endParaRPr lang="fr-FR" b="1"/>
          </a:p>
          <a:p>
            <a:r>
              <a:rPr lang="fr-FR" b="1"/>
              <a:t>POUR TRAITER LES DOULEURS </a:t>
            </a:r>
          </a:p>
          <a:p>
            <a:endParaRPr lang="fr-FR" b="1"/>
          </a:p>
          <a:p>
            <a:r>
              <a:rPr lang="fr-FR" b="1"/>
              <a:t>DE L’ENFANTEMENT.</a:t>
            </a:r>
            <a:endParaRPr lang="fr-FR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990600" y="990600"/>
            <a:ext cx="437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/>
              <a:t>CARACTÈRE ANTALGIQUE:</a:t>
            </a:r>
            <a:endParaRPr lang="fr-FR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4875" y="228600"/>
            <a:ext cx="28463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447800" y="304800"/>
            <a:ext cx="58832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026"/>
          <p:cNvSpPr txBox="1">
            <a:spLocks noChangeArrowheads="1"/>
          </p:cNvSpPr>
          <p:nvPr/>
        </p:nvSpPr>
        <p:spPr bwMode="auto">
          <a:xfrm>
            <a:off x="304800" y="381000"/>
            <a:ext cx="8661400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RÔLE RESPECTIF JOUÉ DANS LA RECONNAISSANCE DE </a:t>
            </a:r>
          </a:p>
          <a:p>
            <a:endParaRPr lang="fr-FR"/>
          </a:p>
          <a:p>
            <a:r>
              <a:rPr lang="fr-FR"/>
              <a:t>L’ASPIRINE, EN TANT QUE MÉDICAMENT,</a:t>
            </a:r>
          </a:p>
          <a:p>
            <a:endParaRPr lang="fr-FR"/>
          </a:p>
          <a:p>
            <a:r>
              <a:rPr lang="fr-FR"/>
              <a:t>PAR TROIS MEMBRES DES LABORATOIRES BAYER </a:t>
            </a:r>
          </a:p>
          <a:p>
            <a:endParaRPr lang="fr-FR"/>
          </a:p>
          <a:p>
            <a:r>
              <a:rPr lang="fr-FR"/>
              <a:t>EST DIFFICILE À DÉTERMINER.</a:t>
            </a:r>
          </a:p>
          <a:p>
            <a:endParaRPr lang="fr-FR"/>
          </a:p>
          <a:p>
            <a:r>
              <a:rPr lang="fr-FR"/>
              <a:t>IL S’AGIT DE:</a:t>
            </a:r>
          </a:p>
          <a:p>
            <a:endParaRPr lang="fr-FR"/>
          </a:p>
          <a:p>
            <a:r>
              <a:rPr lang="fr-FR"/>
              <a:t>FÉLIX HOFFMANN, LUI-MÊME,</a:t>
            </a:r>
          </a:p>
          <a:p>
            <a:endParaRPr lang="fr-FR"/>
          </a:p>
          <a:p>
            <a:r>
              <a:rPr lang="fr-FR"/>
              <a:t>ARTHUR EICHENGRUN, SON SUPÉRIEUR HIÉRARCHIQUE,</a:t>
            </a:r>
          </a:p>
          <a:p>
            <a:endParaRPr lang="fr-FR"/>
          </a:p>
          <a:p>
            <a:r>
              <a:rPr lang="fr-FR"/>
              <a:t>HEINRICH DRESER, LE CHEF DU DÉPARTEMENT </a:t>
            </a:r>
          </a:p>
          <a:p>
            <a:endParaRPr lang="fr-FR"/>
          </a:p>
          <a:p>
            <a:r>
              <a:rPr lang="fr-FR"/>
              <a:t>PHARMACOLOGIE.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0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5588" y="838200"/>
            <a:ext cx="318611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 Box 1027"/>
          <p:cNvSpPr txBox="1">
            <a:spLocks noChangeArrowheads="1"/>
          </p:cNvSpPr>
          <p:nvPr/>
        </p:nvSpPr>
        <p:spPr bwMode="auto">
          <a:xfrm>
            <a:off x="914400" y="3429000"/>
            <a:ext cx="366236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Laboratoires Bayer</a:t>
            </a:r>
          </a:p>
          <a:p>
            <a:endParaRPr lang="fr-FR"/>
          </a:p>
          <a:p>
            <a:r>
              <a:rPr lang="fr-FR"/>
              <a:t>commercialisèrent l’aspirine</a:t>
            </a:r>
          </a:p>
          <a:p>
            <a:endParaRPr lang="fr-FR"/>
          </a:p>
          <a:p>
            <a:r>
              <a:rPr lang="fr-FR"/>
              <a:t>sous forme d’une poudre</a:t>
            </a:r>
          </a:p>
          <a:p>
            <a:endParaRPr lang="fr-FR"/>
          </a:p>
          <a:p>
            <a:r>
              <a:rPr lang="fr-FR"/>
              <a:t>en 1899</a:t>
            </a:r>
          </a:p>
        </p:txBody>
      </p:sp>
      <p:pic>
        <p:nvPicPr>
          <p:cNvPr id="136196" name="Picture 10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609600"/>
            <a:ext cx="13890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7" name="Text Box 1029"/>
          <p:cNvSpPr txBox="1">
            <a:spLocks noChangeArrowheads="1"/>
          </p:cNvSpPr>
          <p:nvPr/>
        </p:nvSpPr>
        <p:spPr bwMode="auto">
          <a:xfrm>
            <a:off x="2422525" y="974725"/>
            <a:ext cx="1301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Friedrich</a:t>
            </a:r>
          </a:p>
          <a:p>
            <a:endParaRPr lang="fr-FR"/>
          </a:p>
          <a:p>
            <a:r>
              <a:rPr lang="fr-FR"/>
              <a:t>BAYER</a:t>
            </a:r>
          </a:p>
        </p:txBody>
      </p:sp>
      <p:sp>
        <p:nvSpPr>
          <p:cNvPr id="136198" name="Line 1031"/>
          <p:cNvSpPr>
            <a:spLocks noChangeShapeType="1"/>
          </p:cNvSpPr>
          <p:nvPr/>
        </p:nvSpPr>
        <p:spPr bwMode="auto">
          <a:xfrm>
            <a:off x="533400" y="6096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6199" name="Line 1033"/>
          <p:cNvSpPr>
            <a:spLocks noChangeShapeType="1"/>
          </p:cNvSpPr>
          <p:nvPr/>
        </p:nvSpPr>
        <p:spPr bwMode="auto">
          <a:xfrm>
            <a:off x="533400" y="28194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6200" name="Line 1034"/>
          <p:cNvSpPr>
            <a:spLocks noChangeShapeType="1"/>
          </p:cNvSpPr>
          <p:nvPr/>
        </p:nvSpPr>
        <p:spPr bwMode="auto">
          <a:xfrm flipV="1">
            <a:off x="4343400" y="6096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6201" name="Line 1035"/>
          <p:cNvSpPr>
            <a:spLocks noChangeShapeType="1"/>
          </p:cNvSpPr>
          <p:nvPr/>
        </p:nvSpPr>
        <p:spPr bwMode="auto">
          <a:xfrm>
            <a:off x="533400" y="533400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6202" name="Line 1036"/>
          <p:cNvSpPr>
            <a:spLocks noChangeShapeType="1"/>
          </p:cNvSpPr>
          <p:nvPr/>
        </p:nvSpPr>
        <p:spPr bwMode="auto">
          <a:xfrm flipV="1">
            <a:off x="533400" y="533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6203" name="Line 1037"/>
          <p:cNvSpPr>
            <a:spLocks noChangeShapeType="1"/>
          </p:cNvSpPr>
          <p:nvPr/>
        </p:nvSpPr>
        <p:spPr bwMode="auto">
          <a:xfrm flipV="1">
            <a:off x="4343400" y="533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81000"/>
            <a:ext cx="75438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1143000" y="6172200"/>
            <a:ext cx="6988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premiers comprimés d’aspirine apparurent en 1900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Image 3" descr="Publicité aspirine du Rhône - cop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52990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ZoneTexte 2"/>
          <p:cNvSpPr txBox="1">
            <a:spLocks noChangeArrowheads="1"/>
          </p:cNvSpPr>
          <p:nvPr/>
        </p:nvSpPr>
        <p:spPr bwMode="auto">
          <a:xfrm>
            <a:off x="5715000" y="838200"/>
            <a:ext cx="331311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Dès 1902, la Société</a:t>
            </a:r>
          </a:p>
          <a:p>
            <a:r>
              <a:rPr lang="fr-FR"/>
              <a:t>Chimique des Usines</a:t>
            </a:r>
          </a:p>
          <a:p>
            <a:r>
              <a:rPr lang="fr-FR"/>
              <a:t>Du Rhône achète à </a:t>
            </a:r>
          </a:p>
          <a:p>
            <a:r>
              <a:rPr lang="fr-FR"/>
              <a:t>Bayer les droits de</a:t>
            </a:r>
          </a:p>
          <a:p>
            <a:r>
              <a:rPr lang="fr-FR"/>
              <a:t>fabrication de l’aspirine,</a:t>
            </a:r>
          </a:p>
          <a:p>
            <a:r>
              <a:rPr lang="fr-FR"/>
              <a:t>sous la marque Rhodine.</a:t>
            </a:r>
          </a:p>
          <a:p>
            <a:endParaRPr lang="fr-FR"/>
          </a:p>
          <a:p>
            <a:r>
              <a:rPr lang="fr-FR"/>
              <a:t>En 1914, c’est la guerre.</a:t>
            </a:r>
          </a:p>
          <a:p>
            <a:endParaRPr lang="fr-FR"/>
          </a:p>
          <a:p>
            <a:r>
              <a:rPr lang="fr-FR"/>
              <a:t>En 1915, « aspirine »  est</a:t>
            </a:r>
          </a:p>
          <a:p>
            <a:r>
              <a:rPr lang="fr-FR"/>
              <a:t>considéré comme un</a:t>
            </a:r>
          </a:p>
          <a:p>
            <a:r>
              <a:rPr lang="fr-FR"/>
              <a:t>nom générique</a:t>
            </a:r>
          </a:p>
          <a:p>
            <a:r>
              <a:rPr lang="fr-FR"/>
              <a:t>et la marque</a:t>
            </a:r>
          </a:p>
          <a:p>
            <a:r>
              <a:rPr lang="fr-FR"/>
              <a:t>« Aspirine Usines</a:t>
            </a:r>
          </a:p>
          <a:p>
            <a:r>
              <a:rPr lang="fr-FR"/>
              <a:t>Du Rhône » naît.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Image 3" descr="Publicité aspirine du Rhône - cop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52990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ZoneTexte 2"/>
          <p:cNvSpPr txBox="1">
            <a:spLocks noChangeArrowheads="1"/>
          </p:cNvSpPr>
          <p:nvPr/>
        </p:nvSpPr>
        <p:spPr bwMode="auto">
          <a:xfrm>
            <a:off x="5774061" y="1905793"/>
            <a:ext cx="31527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En 1928, la Société</a:t>
            </a:r>
          </a:p>
          <a:p>
            <a:r>
              <a:rPr lang="fr-FR" dirty="0"/>
              <a:t>Chimique des Usines</a:t>
            </a:r>
          </a:p>
          <a:p>
            <a:r>
              <a:rPr lang="fr-FR" dirty="0"/>
              <a:t>du Rhône fusionne</a:t>
            </a:r>
          </a:p>
          <a:p>
            <a:r>
              <a:rPr lang="fr-FR" dirty="0"/>
              <a:t>avec les Établissements</a:t>
            </a:r>
          </a:p>
          <a:p>
            <a:r>
              <a:rPr lang="fr-FR" dirty="0"/>
              <a:t>Poulenc.</a:t>
            </a:r>
          </a:p>
          <a:p>
            <a:r>
              <a:rPr lang="fr-FR" dirty="0"/>
              <a:t>L’aspirine est alors</a:t>
            </a:r>
          </a:p>
          <a:p>
            <a:r>
              <a:rPr lang="fr-FR" dirty="0"/>
              <a:t>commercialisée par </a:t>
            </a:r>
          </a:p>
          <a:p>
            <a:r>
              <a:rPr lang="fr-FR" dirty="0"/>
              <a:t>SPÉCIA, leur filiale.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5EA79B7-E89D-6F4E-B0C2-74E1EB369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4592"/>
            <a:ext cx="7079704" cy="62196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ACE817-01C7-BF42-9608-99BD8B0B1DDF}"/>
              </a:ext>
            </a:extLst>
          </p:cNvPr>
          <p:cNvSpPr txBox="1"/>
          <p:nvPr/>
        </p:nvSpPr>
        <p:spPr>
          <a:xfrm>
            <a:off x="3995936" y="6165304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comprimés</a:t>
            </a:r>
          </a:p>
        </p:txBody>
      </p:sp>
    </p:spTree>
    <p:extLst>
      <p:ext uri="{BB962C8B-B14F-4D97-AF65-F5344CB8AC3E}">
        <p14:creationId xmlns:p14="http://schemas.microsoft.com/office/powerpoint/2010/main" val="24051047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, en bois&#10;&#10;Description générée automatiquement">
            <a:extLst>
              <a:ext uri="{FF2B5EF4-FFF2-40B4-BE49-F238E27FC236}">
                <a16:creationId xmlns:a16="http://schemas.microsoft.com/office/drawing/2014/main" id="{425BB397-9C04-9249-AB1D-357D84829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5" y="0"/>
            <a:ext cx="6154727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754454-A24B-B047-8033-10795311D395}"/>
              </a:ext>
            </a:extLst>
          </p:cNvPr>
          <p:cNvSpPr txBox="1"/>
          <p:nvPr/>
        </p:nvSpPr>
        <p:spPr>
          <a:xfrm>
            <a:off x="6372200" y="1124744"/>
            <a:ext cx="25779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Pour la France</a:t>
            </a:r>
          </a:p>
          <a:p>
            <a:endParaRPr lang="fr-FR" sz="3200" dirty="0"/>
          </a:p>
          <a:p>
            <a:r>
              <a:rPr lang="fr-FR" sz="3200" dirty="0"/>
              <a:t>forme cachet</a:t>
            </a:r>
          </a:p>
        </p:txBody>
      </p:sp>
    </p:spTree>
    <p:extLst>
      <p:ext uri="{BB962C8B-B14F-4D97-AF65-F5344CB8AC3E}">
        <p14:creationId xmlns:p14="http://schemas.microsoft.com/office/powerpoint/2010/main" val="35278693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027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79512" y="692696"/>
            <a:ext cx="86106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texte, accessoire&#10;&#10;Description générée automatiquement">
            <a:extLst>
              <a:ext uri="{FF2B5EF4-FFF2-40B4-BE49-F238E27FC236}">
                <a16:creationId xmlns:a16="http://schemas.microsoft.com/office/drawing/2014/main" id="{CBDE347C-51F6-4E5E-2362-4B1FFD9C6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2" y="4221088"/>
            <a:ext cx="2271142" cy="223329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04800"/>
            <a:ext cx="25146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371600" y="2819400"/>
            <a:ext cx="6273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fr-FR"/>
              <a:t>ANALGÉSIQUE</a:t>
            </a:r>
          </a:p>
          <a:p>
            <a:pPr>
              <a:buFont typeface="Times" charset="0"/>
              <a:buChar char="•"/>
            </a:pPr>
            <a:endParaRPr lang="fr-FR"/>
          </a:p>
          <a:p>
            <a:pPr>
              <a:buFont typeface="Times" charset="0"/>
              <a:buChar char="•"/>
            </a:pPr>
            <a:r>
              <a:rPr lang="fr-FR"/>
              <a:t>ANTIPYRÉTIQUE</a:t>
            </a:r>
          </a:p>
          <a:p>
            <a:pPr>
              <a:buFont typeface="Times" charset="0"/>
              <a:buChar char="•"/>
            </a:pPr>
            <a:endParaRPr lang="fr-FR"/>
          </a:p>
          <a:p>
            <a:pPr>
              <a:buFont typeface="Times" charset="0"/>
              <a:buChar char="•"/>
            </a:pPr>
            <a:r>
              <a:rPr lang="fr-FR"/>
              <a:t>ANTI-INFLAMMATOIRE (À DOSE ÉLEVÉE)</a:t>
            </a:r>
          </a:p>
          <a:p>
            <a:pPr>
              <a:buFont typeface="Times" charset="0"/>
              <a:buChar char="•"/>
            </a:pPr>
            <a:endParaRPr lang="fr-FR"/>
          </a:p>
          <a:p>
            <a:pPr>
              <a:buFont typeface="Times" charset="0"/>
              <a:buChar char="•"/>
            </a:pPr>
            <a:r>
              <a:rPr lang="fr-FR"/>
              <a:t>ANTIAGRÉGANT PLAQUETTAIRE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447800" y="1828800"/>
            <a:ext cx="214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/>
              <a:t>DIOSCORIDE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838200"/>
            <a:ext cx="34194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00200" y="2819400"/>
            <a:ext cx="149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( I</a:t>
            </a:r>
            <a:r>
              <a:rPr lang="fr-FR" baseline="30000"/>
              <a:t>er</a:t>
            </a:r>
            <a:r>
              <a:rPr lang="fr-FR"/>
              <a:t> siècle)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431925" y="3870325"/>
            <a:ext cx="19954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Né à Anarzabé</a:t>
            </a:r>
          </a:p>
          <a:p>
            <a:endParaRPr lang="fr-FR"/>
          </a:p>
          <a:p>
            <a:r>
              <a:rPr lang="fr-FR"/>
              <a:t>    en Cilicie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066800" y="1676400"/>
            <a:ext cx="69659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1971, JOHN VANE MONTRA QUE L’ASPIRINE</a:t>
            </a:r>
          </a:p>
          <a:p>
            <a:endParaRPr lang="fr-FR"/>
          </a:p>
          <a:p>
            <a:r>
              <a:rPr lang="fr-FR"/>
              <a:t>AGISSAIT EN INHIBANT LA PRODUCTION DE </a:t>
            </a:r>
          </a:p>
          <a:p>
            <a:endParaRPr lang="fr-FR"/>
          </a:p>
          <a:p>
            <a:r>
              <a:rPr lang="fr-FR"/>
              <a:t>PROSTAGLANDINES, EN BLOQUANT LA</a:t>
            </a:r>
          </a:p>
          <a:p>
            <a:endParaRPr lang="fr-FR"/>
          </a:p>
          <a:p>
            <a:r>
              <a:rPr lang="fr-FR"/>
              <a:t>CYCLO-OXYGÉNASE.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2727325" y="517525"/>
            <a:ext cx="271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MODE D’ACTION:</a:t>
            </a: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1203325" y="4708525"/>
            <a:ext cx="65166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J.VANE, Inhibition of prostaglandine synthesis as a</a:t>
            </a:r>
          </a:p>
          <a:p>
            <a:r>
              <a:rPr lang="fr-FR"/>
              <a:t>Mechanism of action for aspirine-like drugs.</a:t>
            </a:r>
          </a:p>
          <a:p>
            <a:r>
              <a:rPr lang="fr-FR"/>
              <a:t>Nature, 1971, 231, pp. 322-325.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0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685800"/>
            <a:ext cx="33416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Text Box 1027"/>
          <p:cNvSpPr txBox="1">
            <a:spLocks noChangeArrowheads="1"/>
          </p:cNvSpPr>
          <p:nvPr/>
        </p:nvSpPr>
        <p:spPr bwMode="auto">
          <a:xfrm>
            <a:off x="5791200" y="5181600"/>
            <a:ext cx="243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SIR JOHN VANE</a:t>
            </a:r>
          </a:p>
        </p:txBody>
      </p:sp>
      <p:pic>
        <p:nvPicPr>
          <p:cNvPr id="148484" name="Picture 10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685800"/>
            <a:ext cx="30511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5" name="Text Box 1029"/>
          <p:cNvSpPr txBox="1">
            <a:spLocks noChangeArrowheads="1"/>
          </p:cNvSpPr>
          <p:nvPr/>
        </p:nvSpPr>
        <p:spPr bwMode="auto">
          <a:xfrm>
            <a:off x="1219200" y="5181600"/>
            <a:ext cx="2173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JOHN WAYNE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1279525" y="898525"/>
            <a:ext cx="65087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PRIX NOBEL EN 1982, JOHN VANE AFFIRMA:</a:t>
            </a:r>
          </a:p>
          <a:p>
            <a:endParaRPr lang="fr-FR"/>
          </a:p>
          <a:p>
            <a:r>
              <a:rPr lang="fr-FR"/>
              <a:t>« NO OTHER MEDICINE IN THE WORLD CAN</a:t>
            </a:r>
          </a:p>
          <a:p>
            <a:endParaRPr lang="fr-FR"/>
          </a:p>
          <a:p>
            <a:r>
              <a:rPr lang="fr-FR"/>
              <a:t>LOOK BACK ON SUCH A FASCINATING,</a:t>
            </a:r>
          </a:p>
          <a:p>
            <a:endParaRPr lang="fr-FR"/>
          </a:p>
          <a:p>
            <a:r>
              <a:rPr lang="fr-FR"/>
              <a:t>RECORD-LADEN HISTORY- AND IT’S NOT</a:t>
            </a:r>
          </a:p>
          <a:p>
            <a:endParaRPr lang="fr-FR"/>
          </a:p>
          <a:p>
            <a:r>
              <a:rPr lang="fr-FR"/>
              <a:t>OVER YET. I’M PROUD TO HAVE HELPED</a:t>
            </a:r>
          </a:p>
          <a:p>
            <a:endParaRPr lang="fr-FR"/>
          </a:p>
          <a:p>
            <a:r>
              <a:rPr lang="fr-FR"/>
              <a:t>TO WRITE SOME CHAPTERS OF THIS</a:t>
            </a:r>
          </a:p>
          <a:p>
            <a:endParaRPr lang="fr-FR"/>
          </a:p>
          <a:p>
            <a:r>
              <a:rPr lang="fr-FR"/>
              <a:t>SUCCESS STORY . 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2286000" y="1066800"/>
            <a:ext cx="452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MERCI DE VOTRE ATTENTION</a:t>
            </a:r>
          </a:p>
        </p:txBody>
      </p:sp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971800"/>
            <a:ext cx="22288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971800"/>
            <a:ext cx="3810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57200"/>
            <a:ext cx="4995863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638800" y="1600200"/>
            <a:ext cx="324802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Manuscrit grec de la</a:t>
            </a:r>
          </a:p>
          <a:p>
            <a:endParaRPr lang="fr-FR"/>
          </a:p>
          <a:p>
            <a:r>
              <a:rPr lang="fr-FR"/>
              <a:t>    Matière Médicale</a:t>
            </a:r>
          </a:p>
          <a:p>
            <a:endParaRPr lang="fr-FR"/>
          </a:p>
          <a:p>
            <a:r>
              <a:rPr lang="fr-FR"/>
              <a:t>      de Dioscoride</a:t>
            </a:r>
          </a:p>
          <a:p>
            <a:endParaRPr lang="fr-FR"/>
          </a:p>
          <a:p>
            <a:r>
              <a:rPr lang="fr-FR"/>
              <a:t>         (VII</a:t>
            </a:r>
            <a:r>
              <a:rPr lang="fr-FR" baseline="30000"/>
              <a:t>e</a:t>
            </a:r>
            <a:r>
              <a:rPr lang="fr-FR"/>
              <a:t> siècle)</a:t>
            </a:r>
          </a:p>
          <a:p>
            <a:endParaRPr lang="fr-FR"/>
          </a:p>
          <a:p>
            <a:r>
              <a:rPr lang="fr-FR"/>
              <a:t>(Bibliothèque de Naples)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458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562600" y="1447800"/>
            <a:ext cx="2940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Édition du XVI</a:t>
            </a:r>
            <a:r>
              <a:rPr lang="fr-FR" baseline="30000"/>
              <a:t>e</a:t>
            </a:r>
            <a:r>
              <a:rPr lang="fr-FR"/>
              <a:t> siècle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477000" y="2438400"/>
            <a:ext cx="1241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en latin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775325" y="3489325"/>
            <a:ext cx="30019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de la Matière Médicale</a:t>
            </a:r>
          </a:p>
          <a:p>
            <a:endParaRPr lang="fr-FR"/>
          </a:p>
          <a:p>
            <a:r>
              <a:rPr lang="fr-FR"/>
              <a:t>       de Dioscoride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ouvelle pré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</a:themeOverride>
</file>

<file path=ppt/theme/themeOverride10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1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2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3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4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5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6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7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8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9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.xml><?xml version="1.0" encoding="utf-8"?>
<a:themeOverride xmlns:a="http://schemas.openxmlformats.org/drawingml/2006/main">
  <a:clrScheme name="Nouvelle pré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</a:themeOverride>
</file>

<file path=ppt/theme/themeOverride20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1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2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3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4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5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6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7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8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29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0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1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2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3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4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5.xml><?xml version="1.0" encoding="utf-8"?>
<a:themeOverride xmlns:a="http://schemas.openxmlformats.org/drawingml/2006/main">
  <a:clrScheme name="Nouvelle pré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</a:themeOverride>
</file>

<file path=ppt/theme/themeOverride36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7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8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39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0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1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2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3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4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5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6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7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8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9.xml><?xml version="1.0" encoding="utf-8"?>
<a:themeOverride xmlns:a="http://schemas.openxmlformats.org/drawingml/2006/main">
  <a:clrScheme name="Nouvelle pré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</a:themeOverride>
</file>

<file path=ppt/theme/themeOverride5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0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1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2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3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4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5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6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7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8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59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0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1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2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3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4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5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6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7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68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7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8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9.xml><?xml version="1.0" encoding="utf-8"?>
<a:themeOverride xmlns:a="http://schemas.openxmlformats.org/drawingml/2006/main">
  <a:clrScheme name="Nouvelle présentation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1747</Words>
  <Application>Microsoft Macintosh PowerPoint</Application>
  <PresentationFormat>Affichage à l'écran (4:3)</PresentationFormat>
  <Paragraphs>515</Paragraphs>
  <Slides>73</Slides>
  <Notes>67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5" baseType="lpstr">
      <vt:lpstr>Times</vt:lpstr>
      <vt:lpstr>Nouvelle présentation</vt:lpstr>
      <vt:lpstr>DU SAULE À L’ASPIRINE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xxx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FABULEUX DESTIN  DE  L’ASPIRINE</dc:title>
  <dc:creator>xxx xxx</dc:creator>
  <cp:lastModifiedBy>olivierlafont@wanadoo.fr</cp:lastModifiedBy>
  <cp:revision>202</cp:revision>
  <dcterms:created xsi:type="dcterms:W3CDTF">2018-01-07T15:23:24Z</dcterms:created>
  <dcterms:modified xsi:type="dcterms:W3CDTF">2023-03-07T12:17:04Z</dcterms:modified>
</cp:coreProperties>
</file>