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33" r:id="rId19"/>
    <p:sldId id="334" r:id="rId20"/>
    <p:sldId id="355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335" r:id="rId48"/>
    <p:sldId id="347" r:id="rId49"/>
    <p:sldId id="346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7" r:id="rId58"/>
    <p:sldId id="306" r:id="rId59"/>
    <p:sldId id="349" r:id="rId60"/>
    <p:sldId id="308" r:id="rId61"/>
    <p:sldId id="309" r:id="rId62"/>
    <p:sldId id="310" r:id="rId63"/>
    <p:sldId id="314" r:id="rId64"/>
    <p:sldId id="350" r:id="rId65"/>
    <p:sldId id="311" r:id="rId66"/>
    <p:sldId id="313" r:id="rId67"/>
    <p:sldId id="312" r:id="rId68"/>
    <p:sldId id="315" r:id="rId69"/>
    <p:sldId id="316" r:id="rId70"/>
    <p:sldId id="317" r:id="rId71"/>
    <p:sldId id="336" r:id="rId72"/>
    <p:sldId id="342" r:id="rId73"/>
    <p:sldId id="348" r:id="rId74"/>
    <p:sldId id="353" r:id="rId75"/>
    <p:sldId id="354" r:id="rId76"/>
    <p:sldId id="324" r:id="rId77"/>
    <p:sldId id="318" r:id="rId78"/>
    <p:sldId id="319" r:id="rId79"/>
    <p:sldId id="331" r:id="rId80"/>
    <p:sldId id="341" r:id="rId81"/>
    <p:sldId id="332" r:id="rId82"/>
    <p:sldId id="340" r:id="rId83"/>
    <p:sldId id="338" r:id="rId84"/>
    <p:sldId id="337" r:id="rId85"/>
    <p:sldId id="339" r:id="rId86"/>
    <p:sldId id="343" r:id="rId87"/>
    <p:sldId id="321" r:id="rId88"/>
    <p:sldId id="328" r:id="rId89"/>
    <p:sldId id="325" r:id="rId90"/>
    <p:sldId id="329" r:id="rId91"/>
    <p:sldId id="330" r:id="rId92"/>
    <p:sldId id="326" r:id="rId93"/>
    <p:sldId id="327" r:id="rId94"/>
    <p:sldId id="351" r:id="rId95"/>
    <p:sldId id="352" r:id="rId96"/>
    <p:sldId id="322" r:id="rId97"/>
    <p:sldId id="356" r:id="rId98"/>
    <p:sldId id="323" r:id="rId99"/>
    <p:sldId id="320" r:id="rId100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30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30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30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30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3A472279-8010-304D-8A50-854EC1E603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762BF4-FDE8-D94B-99A7-661D2135F66A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804AF-C6C0-DD48-BFA2-1FA945F5DB00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10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4E6621-B067-994C-9A1B-DF16624CC721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F7AB25-A879-6A4E-8E84-683B486787F3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E13FB4-2F97-144C-8A6C-483292B050C1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76804-B3BE-D945-BDEA-A7BDFEA92A36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5FB215-EFC5-E041-A1E5-8798663F82D5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15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49CD52-AB2E-3A4F-AA23-D426757B9B9B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FBF02-77DF-E649-8F46-C8938BB4F676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CDA6D5-4BC8-5E4D-B77E-C8990F51D232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9489A6-3F70-754B-904C-0DAAA70F0149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D6974F-BBA5-5048-AE06-D372106418DD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B1450-C0E8-CA4D-B55A-A0F0E2BF1C21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23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35B45-BF59-6D4D-8A25-41F8A3793250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24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1F69FC-BAE0-174D-A5EC-FA49B4DD9C61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25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CC7AD0-67EC-B14A-A105-CA7DA7A38761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16ABA2-AF0F-6A42-96F4-FD5728003FE5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27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746A9C-47C4-1748-B2BF-47B0307C045E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28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8D980B-6C96-934E-8B22-3084A140AFBD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29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6A66C6-86DA-1B4D-8258-7D0120C826DD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30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50712-A3DA-3A4D-BFBA-6091E0E74AA3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31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CEFD7-2DFF-EA41-B0E5-4FE43EE7E8C6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32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C7A527-9124-6A43-8241-0E91295A87F8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38745F-FC55-D845-B09A-10E4001FACF4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33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6F943-9F17-C745-B0E5-B14F17C04D5A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34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973B4-A59A-BB47-8FE4-D36FE3FC118A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35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15FB5-FFE9-E049-9285-B66C2BAE80F5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36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8BBF2B-60C5-064E-92CD-283B30A6CFFA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37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0A65ED-CC3C-3E49-8FB5-7AC4F762A2B8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38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E0B3EF-D0CB-0D43-8C26-9CF923366073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39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92DF4F-2B2D-0E4A-A46C-33C98B944784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40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B2057B-A76F-B44A-B565-AA1D8AB2103A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41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9A949-F54F-D24E-A98B-086988EBD87D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42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05029-D6E9-FD47-883E-0715430728CC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4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FFC06C-7CA0-5C4D-9508-F40F4241380E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43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10D7A5-91F0-E647-BBE1-6D92AE4C669E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44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4A5BFB-9B24-FA40-9CF9-EE722CE80D30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45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BADDAB-3551-F249-BC4C-F0CDB7F2F966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46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65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363135-3531-B741-A87C-88DDB64B2A1C}" type="slidenum">
              <a:rPr lang="fr-FR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47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A63E61-CBEC-E140-9C78-F0DC261399DD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50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B2AE4-2382-6946-8E79-64BDF5CA73C9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51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EC0AFB-1252-F140-947E-96A5F75AD135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52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FE159-98F1-C949-AD6A-89643126D798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53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9EF1C-DD04-EF48-8EEE-E743AF51DEFD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54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6221B-D5D5-5945-AA98-F07C679C6FC0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5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AA7427-858D-8A4B-8B23-228582838CCC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55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0D98AA-8864-9042-8FA7-9C17C8664EEA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56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E78DB6-7A5B-2F41-918A-5B227A34D6B5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57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E708A-C968-B04E-ADA8-5C36ADBB003B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58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C251E3-3B74-894C-A26D-9F154655414A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60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1E7D76-1A0A-7348-ABD5-A727DC29C6F2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61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85D63C-739B-E945-BF38-C26A48DFCA7F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62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70F7BA-1C1A-794D-B6A3-32FCAA34F6CB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63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9BE069-57E2-644F-90F4-99D76CA3AC75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65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FDD793-BDB8-BD4C-9686-9B14E7C97195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66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EE9335-314B-0042-ADAF-A9D0A07B997A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6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9CF7DD-85EE-3B48-8717-32DF596DE139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67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3FD961-FB62-0F49-9D1C-BAC3833DF3F3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68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BCA31-DE07-E643-BDFA-8D6F3B91C9CF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69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D1E7EE-A19D-2146-9A2D-2B317A9244D0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70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890D70-69D1-884B-9352-2259767E9CF5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C609E-C535-D54A-9CBC-53588E72F36F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8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E21553-5E56-F94D-BD65-1A5B1ED88ABA}" type="slidenum">
              <a:rPr lang="fr-FR">
                <a:latin typeface="Arial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DA912-A957-E24C-84C2-B0A9F217CE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57B3E-5AF3-A14B-8158-8569242760D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C1FB4-C386-DE46-BF2C-C66B5A1E508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1FEA9-05E0-C644-81EE-679F0A0A5DD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72EF8-A52E-3043-A6C1-C5EB9DCECBE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98F6D-00E9-9640-951A-C40A670D18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8544A-F8AD-EF43-A85B-B63E9E05E8E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A0128-5F7A-5E43-B068-3F1254E649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9A6C9-D113-9C42-A07E-432259223B6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68B19-739C-A040-AAB6-64AEB8388F9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FE1AE-823C-2B40-BB74-0D0DB60BEC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4FB50233-6E05-404A-9C57-C2399F48A0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2362200"/>
            <a:ext cx="7772400" cy="1143000"/>
          </a:xfrm>
        </p:spPr>
        <p:txBody>
          <a:bodyPr/>
          <a:lstStyle/>
          <a:p>
            <a:pPr eaLnBrk="1" hangingPunct="1"/>
            <a:br>
              <a:rPr lang="fr-FR">
                <a:latin typeface="Times CY" pitchFamily="28" charset="0"/>
              </a:rPr>
            </a:br>
            <a:r>
              <a:rPr lang="fr-FR">
                <a:latin typeface="Times CY" pitchFamily="28" charset="0"/>
              </a:rPr>
              <a:t> </a:t>
            </a:r>
            <a:br>
              <a:rPr lang="fr-FR">
                <a:latin typeface="Times CY" pitchFamily="28" charset="0"/>
              </a:rPr>
            </a:br>
            <a:br>
              <a:rPr lang="fr-FR">
                <a:latin typeface="Times CY" pitchFamily="28" charset="0"/>
              </a:rPr>
            </a:br>
            <a:r>
              <a:rPr lang="fr-FR">
                <a:latin typeface="Times New Roman" charset="0"/>
                <a:ea typeface="Times New Roman" charset="0"/>
                <a:cs typeface="Times New Roman" charset="0"/>
              </a:rPr>
              <a:t>LES APOTHICAIRES </a:t>
            </a:r>
            <a:br>
              <a:rPr lang="fr-FR">
                <a:latin typeface="Times New Roman" charset="0"/>
                <a:ea typeface="Times New Roman" charset="0"/>
                <a:cs typeface="Times New Roman" charset="0"/>
              </a:rPr>
            </a:br>
            <a:br>
              <a:rPr lang="fr-FR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>
                <a:latin typeface="Times New Roman" charset="0"/>
                <a:ea typeface="Times New Roman" charset="0"/>
                <a:cs typeface="Times New Roman" charset="0"/>
              </a:rPr>
              <a:t>ET LA </a:t>
            </a:r>
            <a:br>
              <a:rPr lang="fr-FR">
                <a:latin typeface="Times New Roman" charset="0"/>
                <a:ea typeface="Times New Roman" charset="0"/>
                <a:cs typeface="Times New Roman" charset="0"/>
              </a:rPr>
            </a:br>
            <a:br>
              <a:rPr lang="fr-FR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>
                <a:latin typeface="Times New Roman" charset="0"/>
                <a:ea typeface="Times New Roman" charset="0"/>
                <a:cs typeface="Times New Roman" charset="0"/>
              </a:rPr>
              <a:t>DIVERSITÉ</a:t>
            </a:r>
            <a:br>
              <a:rPr lang="fr-FR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>
                <a:latin typeface="Times New Roman" charset="0"/>
                <a:ea typeface="Times New Roman" charset="0"/>
                <a:cs typeface="Times New Roman" charset="0"/>
              </a:rPr>
              <a:t>EUROPÉENNE</a:t>
            </a:r>
            <a:br>
              <a:rPr lang="fr-FR">
                <a:latin typeface="Times New Roman" charset="0"/>
                <a:ea typeface="Times New Roman" charset="0"/>
                <a:cs typeface="Times New Roman" charset="0"/>
              </a:rPr>
            </a:br>
            <a:br>
              <a:rPr lang="fr-FR">
                <a:latin typeface="Times CE" pitchFamily="28" charset="0"/>
              </a:rPr>
            </a:br>
            <a:endParaRPr lang="fr-FR">
              <a:latin typeface="Times CE" pitchFamily="2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279525" y="906463"/>
            <a:ext cx="7253288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L’ARTE COMPTE AUSSI DE NOMBREUX</a:t>
            </a:r>
          </a:p>
          <a:p>
            <a:endParaRPr lang="fr-FR"/>
          </a:p>
          <a:p>
            <a:r>
              <a:rPr lang="fr-FR"/>
              <a:t>PEINTRES.</a:t>
            </a:r>
          </a:p>
          <a:p>
            <a:endParaRPr lang="fr-FR"/>
          </a:p>
          <a:p>
            <a:r>
              <a:rPr lang="fr-FR"/>
              <a:t>LE MÉLANGE DES PIGMENTS</a:t>
            </a:r>
          </a:p>
          <a:p>
            <a:endParaRPr lang="fr-FR"/>
          </a:p>
          <a:p>
            <a:r>
              <a:rPr lang="fr-FR"/>
              <a:t>PICTURAUX PRÉSENTE UNE CERTAINE</a:t>
            </a:r>
          </a:p>
          <a:p>
            <a:endParaRPr lang="fr-FR"/>
          </a:p>
          <a:p>
            <a:r>
              <a:rPr lang="fr-FR"/>
              <a:t>PARENTÉ AVEC LES MANIPULATIONS</a:t>
            </a:r>
          </a:p>
          <a:p>
            <a:endParaRPr lang="fr-FR"/>
          </a:p>
          <a:p>
            <a:r>
              <a:rPr lang="fr-FR"/>
              <a:t>GALÉNIQUES DES APOTHICAIRES.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822325" y="830263"/>
            <a:ext cx="6967538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PAOLO UCELLO (1397 - 1475),</a:t>
            </a:r>
          </a:p>
          <a:p>
            <a:endParaRPr lang="fr-FR"/>
          </a:p>
          <a:p>
            <a:r>
              <a:rPr lang="fr-FR"/>
              <a:t>LE SPÉCIALISTE DE LA PERSPECTIVE,</a:t>
            </a:r>
          </a:p>
          <a:p>
            <a:endParaRPr lang="fr-FR"/>
          </a:p>
          <a:p>
            <a:r>
              <a:rPr lang="fr-FR"/>
              <a:t>FAISAIT PARTIE DE LA GUILDE</a:t>
            </a:r>
          </a:p>
          <a:p>
            <a:endParaRPr lang="fr-FR"/>
          </a:p>
          <a:p>
            <a:r>
              <a:rPr lang="fr-FR"/>
              <a:t>LORSQU’IL PEIGNIT LA FAMEUSE</a:t>
            </a:r>
          </a:p>
          <a:p>
            <a:endParaRPr lang="fr-FR"/>
          </a:p>
          <a:p>
            <a:r>
              <a:rPr lang="fr-FR"/>
              <a:t>BATAILLE DE SAN ROMANO.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rom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85800"/>
            <a:ext cx="77724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46125" y="5707063"/>
            <a:ext cx="45323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National Gallery de Londres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rom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85800"/>
            <a:ext cx="77724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46125" y="5707063"/>
            <a:ext cx="23320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Louvre, Paris.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battagl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33400"/>
            <a:ext cx="8153400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93725" y="5630863"/>
            <a:ext cx="2903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Offices, Florence.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746125" y="525463"/>
            <a:ext cx="80264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LA TRÈS RICHE CONFRÉRIE DES MÉDECINS</a:t>
            </a:r>
          </a:p>
          <a:p>
            <a:endParaRPr lang="fr-FR"/>
          </a:p>
          <a:p>
            <a:r>
              <a:rPr lang="fr-FR"/>
              <a:t>ET DES APOTHICAIRES PRATIQUAIT LE</a:t>
            </a:r>
          </a:p>
          <a:p>
            <a:endParaRPr lang="fr-FR"/>
          </a:p>
          <a:p>
            <a:r>
              <a:rPr lang="fr-FR"/>
              <a:t>MÉCÉNAT; ELLE COMMANDA À SANDRO</a:t>
            </a:r>
          </a:p>
          <a:p>
            <a:endParaRPr lang="fr-FR"/>
          </a:p>
          <a:p>
            <a:r>
              <a:rPr lang="fr-FR"/>
              <a:t>BOTICELLI LE FAMEUX </a:t>
            </a:r>
          </a:p>
          <a:p>
            <a:endParaRPr lang="fr-FR"/>
          </a:p>
          <a:p>
            <a:r>
              <a:rPr lang="fr-FR"/>
              <a:t>RÉTABLE DE L’ÉGLISE</a:t>
            </a:r>
          </a:p>
          <a:p>
            <a:endParaRPr lang="fr-FR"/>
          </a:p>
          <a:p>
            <a:r>
              <a:rPr lang="fr-FR"/>
              <a:t>SAINT BARNABÉ</a:t>
            </a:r>
          </a:p>
        </p:txBody>
      </p:sp>
      <p:pic>
        <p:nvPicPr>
          <p:cNvPr id="32771" name="Picture 3" descr="img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200400"/>
            <a:ext cx="3505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69925" y="373063"/>
            <a:ext cx="76771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LA PUISSANTE FAMILLE DES MEDICIS</a:t>
            </a:r>
          </a:p>
          <a:p>
            <a:r>
              <a:rPr lang="fr-FR"/>
              <a:t>COMPORTAIT DANS SES ARMOIRIES</a:t>
            </a:r>
          </a:p>
          <a:p>
            <a:r>
              <a:rPr lang="fr-FR"/>
              <a:t>CINQ PIÈCES HÉRALDIQUES DE GUEULES</a:t>
            </a:r>
          </a:p>
          <a:p>
            <a:r>
              <a:rPr lang="fr-FR"/>
              <a:t>DE FORME RONDE (PALLE)</a:t>
            </a:r>
          </a:p>
        </p:txBody>
      </p:sp>
      <p:pic>
        <p:nvPicPr>
          <p:cNvPr id="45059" name="Picture 3" descr="25_f - medic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3288" y="2209800"/>
            <a:ext cx="280193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Line 4"/>
          <p:cNvSpPr>
            <a:spLocks noChangeShapeType="1"/>
          </p:cNvSpPr>
          <p:nvPr/>
        </p:nvSpPr>
        <p:spPr bwMode="auto">
          <a:xfrm>
            <a:off x="4876800" y="2209800"/>
            <a:ext cx="2209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22325" y="2506663"/>
            <a:ext cx="48387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CONSIDÉRÉES:</a:t>
            </a:r>
          </a:p>
          <a:p>
            <a:endParaRPr lang="fr-FR"/>
          </a:p>
          <a:p>
            <a:r>
              <a:rPr lang="fr-FR"/>
              <a:t>SOIT COMME DES</a:t>
            </a:r>
          </a:p>
          <a:p>
            <a:r>
              <a:rPr lang="fr-FR"/>
              <a:t>FLORINS (allusion à </a:t>
            </a:r>
          </a:p>
          <a:p>
            <a:r>
              <a:rPr lang="fr-FR"/>
              <a:t>Leur profession de banquiers),</a:t>
            </a:r>
          </a:p>
          <a:p>
            <a:r>
              <a:rPr lang="fr-FR"/>
              <a:t>SOIT COMME DES</a:t>
            </a:r>
          </a:p>
          <a:p>
            <a:r>
              <a:rPr lang="fr-FR"/>
              <a:t>PILULES (allusion à un</a:t>
            </a:r>
          </a:p>
          <a:p>
            <a:r>
              <a:rPr lang="fr-FR"/>
              <a:t>Anc</a:t>
            </a:r>
            <a:r>
              <a:rPr lang="fr-FR" altLang="ja-JP"/>
              <a:t>être apothicaire).</a:t>
            </a:r>
            <a:endParaRPr lang="fr-FR"/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7280275" y="5575300"/>
            <a:ext cx="18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3954463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C’EST DANS </a:t>
            </a:r>
          </a:p>
          <a:p>
            <a:r>
              <a:rPr lang="fr-FR"/>
              <a:t>CE CONTEXTE </a:t>
            </a:r>
          </a:p>
          <a:p>
            <a:r>
              <a:rPr lang="fr-FR"/>
              <a:t>QU’INTERVIENT</a:t>
            </a:r>
          </a:p>
          <a:p>
            <a:r>
              <a:rPr lang="fr-FR"/>
              <a:t>LA PUBLICATION DU </a:t>
            </a:r>
          </a:p>
          <a:p>
            <a:r>
              <a:rPr lang="fr-FR"/>
              <a:t>RICETTARIO </a:t>
            </a:r>
          </a:p>
          <a:p>
            <a:r>
              <a:rPr lang="fr-FR"/>
              <a:t>FIORENTINO</a:t>
            </a:r>
          </a:p>
          <a:p>
            <a:r>
              <a:rPr lang="fr-FR"/>
              <a:t>EN 1498.</a:t>
            </a:r>
          </a:p>
        </p:txBody>
      </p:sp>
      <p:pic>
        <p:nvPicPr>
          <p:cNvPr id="47107" name="Image 3" descr="img04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1375" y="609600"/>
            <a:ext cx="41084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381000" y="838200"/>
            <a:ext cx="4572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C’EST LA PREMIÈRE</a:t>
            </a:r>
          </a:p>
          <a:p>
            <a:r>
              <a:rPr lang="fr-FR"/>
              <a:t>PHARMACOPÉE</a:t>
            </a:r>
          </a:p>
          <a:p>
            <a:r>
              <a:rPr lang="fr-FR"/>
              <a:t>OFFICIELLE IMPRIMÉE</a:t>
            </a:r>
          </a:p>
          <a:p>
            <a:r>
              <a:rPr lang="fr-FR"/>
              <a:t>EN EUROPE.</a:t>
            </a:r>
          </a:p>
          <a:p>
            <a:r>
              <a:rPr lang="fr-FR"/>
              <a:t>ELLE CONNUT DE</a:t>
            </a:r>
          </a:p>
          <a:p>
            <a:r>
              <a:rPr lang="fr-FR"/>
              <a:t>NOMBREUSES</a:t>
            </a:r>
          </a:p>
          <a:p>
            <a:r>
              <a:rPr lang="fr-FR"/>
              <a:t>ÉDITIONS.</a:t>
            </a:r>
          </a:p>
          <a:p>
            <a:endParaRPr lang="fr-FR"/>
          </a:p>
          <a:p>
            <a:endParaRPr lang="fr-FR"/>
          </a:p>
          <a:p>
            <a:r>
              <a:rPr lang="fr-FR"/>
              <a:t>Édition 1550</a:t>
            </a:r>
          </a:p>
        </p:txBody>
      </p:sp>
      <p:pic>
        <p:nvPicPr>
          <p:cNvPr id="49155" name="Picture 3" descr="25RicettarioFiorentino_25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52400"/>
            <a:ext cx="37909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Flèche vers la droite 3"/>
          <p:cNvSpPr>
            <a:spLocks noChangeArrowheads="1"/>
          </p:cNvSpPr>
          <p:nvPr/>
        </p:nvSpPr>
        <p:spPr bwMode="auto">
          <a:xfrm>
            <a:off x="3276600" y="5029200"/>
            <a:ext cx="13716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 1" descr="ricetfiorentin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426402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ZoneTexte 2"/>
          <p:cNvSpPr txBox="1">
            <a:spLocks noChangeArrowheads="1"/>
          </p:cNvSpPr>
          <p:nvPr/>
        </p:nvSpPr>
        <p:spPr bwMode="auto">
          <a:xfrm>
            <a:off x="5867400" y="2819400"/>
            <a:ext cx="21828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Édition 1573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743200" y="457200"/>
            <a:ext cx="3792538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5500"/>
              <a:t>FLORENCE</a:t>
            </a:r>
            <a:endParaRPr lang="fr-FR"/>
          </a:p>
        </p:txBody>
      </p:sp>
      <p:pic>
        <p:nvPicPr>
          <p:cNvPr id="16387" name="Picture 4" descr="flor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851025"/>
            <a:ext cx="68580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oneTexte 2"/>
          <p:cNvSpPr txBox="1">
            <a:spLocks noChangeArrowheads="1"/>
          </p:cNvSpPr>
          <p:nvPr/>
        </p:nvSpPr>
        <p:spPr bwMode="auto">
          <a:xfrm>
            <a:off x="2057400" y="6303963"/>
            <a:ext cx="50879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Pharmacie Santa Maria Novella</a:t>
            </a:r>
          </a:p>
        </p:txBody>
      </p:sp>
      <p:pic>
        <p:nvPicPr>
          <p:cNvPr id="51203" name="Image 3" descr="Erborister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762000" y="838200"/>
            <a:ext cx="546417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100"/>
              <a:t>LE PARTICULARISME</a:t>
            </a:r>
          </a:p>
          <a:p>
            <a:endParaRPr lang="fr-FR" sz="4100"/>
          </a:p>
          <a:p>
            <a:r>
              <a:rPr lang="fr-FR" sz="4100"/>
              <a:t>      BRITANNIQUE</a:t>
            </a:r>
            <a:endParaRPr lang="fr-FR"/>
          </a:p>
        </p:txBody>
      </p:sp>
      <p:pic>
        <p:nvPicPr>
          <p:cNvPr id="52227" name="Image 2" descr="IMG_215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438400"/>
            <a:ext cx="3046413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838200"/>
            <a:ext cx="7983538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fr-FR"/>
              <a:t>1180 GUILD OF PEPPERERS ,</a:t>
            </a:r>
          </a:p>
          <a:p>
            <a:pPr marL="457200" indent="-457200"/>
            <a:r>
              <a:rPr lang="fr-FR"/>
              <a:t>         marchands de poivre.</a:t>
            </a:r>
          </a:p>
          <a:p>
            <a:pPr marL="457200" indent="-457200"/>
            <a:endParaRPr lang="fr-FR"/>
          </a:p>
          <a:p>
            <a:pPr marL="457200" indent="-457200">
              <a:buFont typeface="Arial" charset="0"/>
              <a:buAutoNum type="arabicPlain" startAt="1316"/>
            </a:pPr>
            <a:r>
              <a:rPr lang="fr-FR"/>
              <a:t> SPICERS</a:t>
            </a:r>
          </a:p>
          <a:p>
            <a:pPr marL="457200" indent="-457200">
              <a:buFont typeface="Arial" charset="0"/>
              <a:buNone/>
            </a:pPr>
            <a:r>
              <a:rPr lang="fr-FR"/>
              <a:t>         marchands d’épices.</a:t>
            </a:r>
          </a:p>
          <a:p>
            <a:pPr marL="457200" indent="-457200">
              <a:buFont typeface="Arial" charset="0"/>
              <a:buNone/>
            </a:pPr>
            <a:endParaRPr lang="fr-FR"/>
          </a:p>
          <a:p>
            <a:pPr marL="457200" indent="-457200">
              <a:buFont typeface="Arial" charset="0"/>
              <a:buNone/>
            </a:pPr>
            <a:r>
              <a:rPr lang="fr-FR"/>
              <a:t>1428 WORSHIPFUL COMPANY OF GROCERS</a:t>
            </a:r>
          </a:p>
          <a:p>
            <a:pPr marL="457200" indent="-457200">
              <a:buFont typeface="Arial" charset="0"/>
              <a:buNone/>
            </a:pPr>
            <a:r>
              <a:rPr lang="fr-FR"/>
              <a:t>		étymologiquement, marchands en gros.</a:t>
            </a:r>
          </a:p>
          <a:p>
            <a:pPr marL="457200" indent="-457200">
              <a:buFont typeface="Arial" charset="0"/>
              <a:buNone/>
            </a:pPr>
            <a:endParaRPr lang="fr-FR"/>
          </a:p>
          <a:p>
            <a:pPr marL="457200" indent="-457200">
              <a:buFont typeface="Arial" charset="0"/>
              <a:buNone/>
            </a:pPr>
            <a:r>
              <a:rPr lang="fr-FR"/>
              <a:t>1606 APOTHICAIRES - EPICIERS en font partie </a:t>
            </a:r>
          </a:p>
          <a:p>
            <a:pPr marL="457200" indent="-457200">
              <a:buFont typeface="Arial" charset="0"/>
              <a:buAutoNum type="arabicPlain" startAt="1316"/>
            </a:pPr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04800" y="838200"/>
            <a:ext cx="2873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Sous l’impulsion </a:t>
            </a:r>
          </a:p>
          <a:p>
            <a:r>
              <a:rPr lang="fr-FR"/>
              <a:t>            de </a:t>
            </a:r>
          </a:p>
          <a:p>
            <a:r>
              <a:rPr lang="fr-FR"/>
              <a:t>Gédéon de Laune</a:t>
            </a:r>
          </a:p>
          <a:p>
            <a:endParaRPr lang="fr-FR"/>
          </a:p>
          <a:p>
            <a:endParaRPr lang="fr-FR"/>
          </a:p>
          <a:p>
            <a:r>
              <a:rPr lang="fr-FR"/>
              <a:t>  (1565 - 1659)</a:t>
            </a:r>
          </a:p>
        </p:txBody>
      </p:sp>
      <p:pic>
        <p:nvPicPr>
          <p:cNvPr id="56323" name="Image 3" descr="Gédéon de Laune - copi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22250"/>
            <a:ext cx="5697538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762000" y="2514600"/>
            <a:ext cx="31464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Apothicaire de</a:t>
            </a:r>
          </a:p>
          <a:p>
            <a:r>
              <a:rPr lang="fr-FR"/>
              <a:t>la reine</a:t>
            </a:r>
          </a:p>
          <a:p>
            <a:r>
              <a:rPr lang="fr-FR"/>
              <a:t>Anne de Danemark</a:t>
            </a:r>
          </a:p>
        </p:txBody>
      </p:sp>
      <p:pic>
        <p:nvPicPr>
          <p:cNvPr id="58371" name="Picture 3" descr="Anne_of_Denmark-16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8188" y="914400"/>
            <a:ext cx="386873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974725" y="1135063"/>
            <a:ext cx="283845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apothicaires</a:t>
            </a:r>
          </a:p>
          <a:p>
            <a:r>
              <a:rPr lang="fr-FR"/>
              <a:t>(apothecaries)</a:t>
            </a:r>
          </a:p>
          <a:p>
            <a:r>
              <a:rPr lang="fr-FR"/>
              <a:t>obtiennent du</a:t>
            </a:r>
          </a:p>
          <a:p>
            <a:r>
              <a:rPr lang="fr-FR"/>
              <a:t>Roi Jacques 1</a:t>
            </a:r>
            <a:r>
              <a:rPr lang="fr-FR" baseline="30000"/>
              <a:t>er</a:t>
            </a:r>
            <a:r>
              <a:rPr lang="fr-FR"/>
              <a:t> </a:t>
            </a:r>
          </a:p>
          <a:p>
            <a:r>
              <a:rPr lang="fr-FR"/>
              <a:t>Stuart, le fils de</a:t>
            </a:r>
          </a:p>
          <a:p>
            <a:r>
              <a:rPr lang="fr-FR"/>
              <a:t>Marie Stuart,</a:t>
            </a:r>
          </a:p>
          <a:p>
            <a:r>
              <a:rPr lang="fr-FR"/>
              <a:t>leur séparation</a:t>
            </a:r>
          </a:p>
          <a:p>
            <a:r>
              <a:rPr lang="fr-FR"/>
              <a:t>d’avec les</a:t>
            </a:r>
          </a:p>
          <a:p>
            <a:r>
              <a:rPr lang="fr-FR"/>
              <a:t>épiciers (grocers)</a:t>
            </a:r>
          </a:p>
          <a:p>
            <a:endParaRPr lang="fr-FR"/>
          </a:p>
        </p:txBody>
      </p:sp>
      <p:pic>
        <p:nvPicPr>
          <p:cNvPr id="60419" name="Picture 3" descr="175px-JamesIEngl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533400"/>
            <a:ext cx="32781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203325" y="1058863"/>
            <a:ext cx="3284538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roi leur accorde</a:t>
            </a:r>
          </a:p>
          <a:p>
            <a:r>
              <a:rPr lang="fr-FR"/>
              <a:t>cette séparation</a:t>
            </a:r>
          </a:p>
          <a:p>
            <a:r>
              <a:rPr lang="fr-FR"/>
              <a:t>par la charte royale</a:t>
            </a:r>
          </a:p>
          <a:p>
            <a:r>
              <a:rPr lang="fr-FR"/>
              <a:t>du 6 décembre 1617</a:t>
            </a:r>
          </a:p>
          <a:p>
            <a:r>
              <a:rPr lang="fr-FR"/>
              <a:t>qui crée la</a:t>
            </a:r>
          </a:p>
          <a:p>
            <a:endParaRPr lang="fr-FR"/>
          </a:p>
          <a:p>
            <a:r>
              <a:rPr lang="fr-FR"/>
              <a:t>WORSHIPFUL</a:t>
            </a:r>
          </a:p>
          <a:p>
            <a:r>
              <a:rPr lang="fr-FR"/>
              <a:t>COMPANY OF</a:t>
            </a:r>
          </a:p>
          <a:p>
            <a:r>
              <a:rPr lang="fr-FR"/>
              <a:t>APOTHECARIES</a:t>
            </a:r>
          </a:p>
        </p:txBody>
      </p:sp>
      <p:pic>
        <p:nvPicPr>
          <p:cNvPr id="62467" name="Picture 4" descr="apo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200400"/>
            <a:ext cx="327660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127125" y="982663"/>
            <a:ext cx="28829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roi s’explique</a:t>
            </a:r>
          </a:p>
          <a:p>
            <a:r>
              <a:rPr lang="fr-FR"/>
              <a:t>en 1624</a:t>
            </a:r>
          </a:p>
          <a:p>
            <a:r>
              <a:rPr lang="fr-FR"/>
              <a:t>sur cette division,</a:t>
            </a:r>
          </a:p>
          <a:p>
            <a:r>
              <a:rPr lang="fr-FR"/>
              <a:t>mettant l’accent</a:t>
            </a:r>
          </a:p>
          <a:p>
            <a:r>
              <a:rPr lang="fr-FR"/>
              <a:t>sur le savoir</a:t>
            </a:r>
          </a:p>
          <a:p>
            <a:r>
              <a:rPr lang="fr-FR"/>
              <a:t>faire particulier</a:t>
            </a:r>
          </a:p>
          <a:p>
            <a:r>
              <a:rPr lang="fr-FR"/>
              <a:t>des apothicaires.</a:t>
            </a:r>
          </a:p>
        </p:txBody>
      </p:sp>
      <p:pic>
        <p:nvPicPr>
          <p:cNvPr id="64515" name="Picture 3" descr="king-james-the-fir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685800"/>
            <a:ext cx="39497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050925" y="601663"/>
            <a:ext cx="7589838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I myself did devise that corporation and do</a:t>
            </a:r>
          </a:p>
          <a:p>
            <a:r>
              <a:rPr lang="fr-FR"/>
              <a:t>allow it, the grocers, who complain of it,</a:t>
            </a:r>
          </a:p>
          <a:p>
            <a:r>
              <a:rPr lang="fr-FR"/>
              <a:t>are but merchants; the mystery of these</a:t>
            </a:r>
          </a:p>
          <a:p>
            <a:r>
              <a:rPr lang="fr-FR"/>
              <a:t>apothecaries was belonging to apothecaries,</a:t>
            </a:r>
          </a:p>
          <a:p>
            <a:r>
              <a:rPr lang="fr-FR"/>
              <a:t>wherein the grocers are unskilful; and therefore</a:t>
            </a:r>
          </a:p>
          <a:p>
            <a:r>
              <a:rPr lang="fr-FR"/>
              <a:t>I think it is fitting they should be a corporation</a:t>
            </a:r>
          </a:p>
          <a:p>
            <a:r>
              <a:rPr lang="fr-FR"/>
              <a:t>of themselves. »</a:t>
            </a:r>
          </a:p>
        </p:txBody>
      </p:sp>
      <p:pic>
        <p:nvPicPr>
          <p:cNvPr id="66563" name="Picture 4" descr="Jacques1 - co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657600"/>
            <a:ext cx="24209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974725" y="525463"/>
            <a:ext cx="6848475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Ce texte aurait pu assurer le développement</a:t>
            </a:r>
          </a:p>
          <a:p>
            <a:endParaRPr lang="fr-FR"/>
          </a:p>
          <a:p>
            <a:r>
              <a:rPr lang="fr-FR"/>
              <a:t>Des apothicaires assurant spécifiquement</a:t>
            </a:r>
          </a:p>
          <a:p>
            <a:endParaRPr lang="fr-FR"/>
          </a:p>
          <a:p>
            <a:r>
              <a:rPr lang="fr-FR"/>
              <a:t>La fabrication des médicaments, comme</a:t>
            </a:r>
          </a:p>
          <a:p>
            <a:endParaRPr lang="fr-FR"/>
          </a:p>
          <a:p>
            <a:r>
              <a:rPr lang="fr-FR"/>
              <a:t>Dans les autres pays d’Europe.</a:t>
            </a:r>
          </a:p>
          <a:p>
            <a:endParaRPr lang="fr-FR"/>
          </a:p>
          <a:p>
            <a:endParaRPr lang="fr-FR"/>
          </a:p>
          <a:p>
            <a:r>
              <a:rPr lang="fr-FR"/>
              <a:t>                IL N’EN FUT RIEN!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14400" y="685800"/>
            <a:ext cx="41767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/>
              <a:t>UNE GUILDE</a:t>
            </a:r>
          </a:p>
          <a:p>
            <a:pPr algn="ctr"/>
            <a:endParaRPr lang="fr-FR" sz="4000"/>
          </a:p>
          <a:p>
            <a:pPr algn="ctr"/>
            <a:r>
              <a:rPr lang="fr-FR" sz="4000"/>
              <a:t>ACCUEILLANTE </a:t>
            </a:r>
          </a:p>
          <a:p>
            <a:pPr algn="ctr"/>
            <a:endParaRPr lang="fr-FR" sz="4000"/>
          </a:p>
          <a:p>
            <a:pPr algn="ctr"/>
            <a:r>
              <a:rPr lang="fr-FR" sz="4000"/>
              <a:t>AUX ARTISTES</a:t>
            </a:r>
            <a:endParaRPr lang="fr-FR" sz="2400"/>
          </a:p>
        </p:txBody>
      </p:sp>
      <p:pic>
        <p:nvPicPr>
          <p:cNvPr id="5123" name="Picture 3" descr="florence-ponte-vecch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1910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duomo-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762000"/>
            <a:ext cx="1847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signor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4191000"/>
            <a:ext cx="278765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762000" y="457200"/>
            <a:ext cx="7762875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500"/>
              <a:t>Une confusion se produisit entre les</a:t>
            </a:r>
          </a:p>
          <a:p>
            <a:endParaRPr lang="fr-FR" sz="3500"/>
          </a:p>
          <a:p>
            <a:r>
              <a:rPr lang="fr-FR" sz="3500"/>
              <a:t>domaines d’activité respectifs des</a:t>
            </a:r>
          </a:p>
          <a:p>
            <a:endParaRPr lang="fr-FR" sz="3500"/>
          </a:p>
          <a:p>
            <a:r>
              <a:rPr lang="fr-FR" sz="3500"/>
              <a:t>médecins et des apothicaires:</a:t>
            </a:r>
          </a:p>
          <a:p>
            <a:endParaRPr lang="fr-FR" sz="3500"/>
          </a:p>
          <a:p>
            <a:r>
              <a:rPr lang="fr-FR" sz="3500"/>
              <a:t>Les médecins dispensant des médicaments</a:t>
            </a:r>
          </a:p>
          <a:p>
            <a:endParaRPr lang="fr-FR" sz="3500"/>
          </a:p>
          <a:p>
            <a:r>
              <a:rPr lang="fr-FR" sz="3500"/>
              <a:t>Les apothicaires pratiquant diagnostic et</a:t>
            </a:r>
          </a:p>
          <a:p>
            <a:endParaRPr lang="fr-FR" sz="3500"/>
          </a:p>
          <a:p>
            <a:r>
              <a:rPr lang="fr-FR" sz="3500"/>
              <a:t>prescription.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050925" y="525463"/>
            <a:ext cx="73787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1704,</a:t>
            </a:r>
          </a:p>
          <a:p>
            <a:endParaRPr lang="fr-FR"/>
          </a:p>
          <a:p>
            <a:r>
              <a:rPr lang="fr-FR"/>
              <a:t>Le Royal College of Physicians (médecins)</a:t>
            </a:r>
          </a:p>
          <a:p>
            <a:r>
              <a:rPr lang="fr-FR"/>
              <a:t>intente un procès à la Société des Apothicaires,</a:t>
            </a:r>
          </a:p>
          <a:p>
            <a:r>
              <a:rPr lang="fr-FR"/>
              <a:t>devant la chambre des Lords (cas Rose).</a:t>
            </a:r>
          </a:p>
          <a:p>
            <a:endParaRPr lang="fr-FR"/>
          </a:p>
          <a:p>
            <a:r>
              <a:rPr lang="fr-FR"/>
              <a:t>Ils vont perdre et les apothicaires seront</a:t>
            </a:r>
          </a:p>
          <a:p>
            <a:r>
              <a:rPr lang="fr-FR"/>
              <a:t>officiellement autorisés à prescrire et à </a:t>
            </a:r>
          </a:p>
          <a:p>
            <a:r>
              <a:rPr lang="fr-FR"/>
              <a:t>dispenser les médicaments.</a:t>
            </a:r>
          </a:p>
          <a:p>
            <a:endParaRPr lang="fr-FR"/>
          </a:p>
          <a:p>
            <a:r>
              <a:rPr lang="fr-FR"/>
              <a:t>L’Angleterre est un pays de droit coutumier</a:t>
            </a:r>
          </a:p>
          <a:p>
            <a:r>
              <a:rPr lang="fr-FR"/>
              <a:t>et non de droit romain.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974725" y="677863"/>
            <a:ext cx="6851363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1815, </a:t>
            </a:r>
            <a:r>
              <a:rPr lang="fr-FR" dirty="0" err="1"/>
              <a:t>Apothecaries’Act</a:t>
            </a:r>
            <a:endParaRPr lang="fr-FR" dirty="0"/>
          </a:p>
          <a:p>
            <a:endParaRPr lang="fr-FR" dirty="0"/>
          </a:p>
          <a:p>
            <a:r>
              <a:rPr lang="fr-FR" dirty="0"/>
              <a:t>donne à la Société des Apothicaires le droit</a:t>
            </a:r>
          </a:p>
          <a:p>
            <a:endParaRPr lang="fr-FR" dirty="0"/>
          </a:p>
          <a:p>
            <a:r>
              <a:rPr lang="fr-FR" dirty="0"/>
              <a:t>d’organiser des examens et de délivrer des</a:t>
            </a:r>
          </a:p>
          <a:p>
            <a:endParaRPr lang="fr-FR" dirty="0"/>
          </a:p>
          <a:p>
            <a:r>
              <a:rPr lang="fr-FR" dirty="0"/>
              <a:t>licences pour exercer la médecine dans</a:t>
            </a:r>
          </a:p>
          <a:p>
            <a:endParaRPr lang="fr-FR" dirty="0"/>
          </a:p>
          <a:p>
            <a:r>
              <a:rPr lang="fr-FR" dirty="0"/>
              <a:t>tout le Royaume Uni.</a:t>
            </a:r>
          </a:p>
          <a:p>
            <a:endParaRPr lang="fr-FR" dirty="0"/>
          </a:p>
          <a:p>
            <a:r>
              <a:rPr lang="fr-FR" i="1" dirty="0"/>
              <a:t>General </a:t>
            </a:r>
            <a:r>
              <a:rPr lang="fr-FR" i="1" dirty="0" err="1"/>
              <a:t>pratictioners</a:t>
            </a:r>
            <a:endParaRPr lang="fr-FR" i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351838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La Société n’abandonne pas complétement</a:t>
            </a:r>
          </a:p>
          <a:p>
            <a:r>
              <a:rPr lang="fr-FR"/>
              <a:t>La pharmacie; elle continue à délivrer des </a:t>
            </a:r>
          </a:p>
          <a:p>
            <a:r>
              <a:rPr lang="fr-FR"/>
              <a:t>dipl</a:t>
            </a:r>
            <a:r>
              <a:rPr lang="fr-FR" altLang="ja-JP"/>
              <a:t>ômes de «dispenser » (sorte de préparateur)</a:t>
            </a:r>
          </a:p>
          <a:p>
            <a:endParaRPr lang="fr-FR" altLang="ja-JP"/>
          </a:p>
          <a:p>
            <a:r>
              <a:rPr lang="fr-FR" altLang="ja-JP"/>
              <a:t>De 1672 à 1922, elle fabrique et commercialise des</a:t>
            </a:r>
          </a:p>
          <a:p>
            <a:r>
              <a:rPr lang="fr-FR" altLang="ja-JP"/>
              <a:t>Médicaments dans le fameux Apothecaries’Hall, </a:t>
            </a:r>
          </a:p>
          <a:p>
            <a:r>
              <a:rPr lang="fr-FR" altLang="ja-JP"/>
              <a:t>Qui inspirera Dorvault lorsqu’il fondera la Pharmacie</a:t>
            </a:r>
          </a:p>
          <a:p>
            <a:r>
              <a:rPr lang="fr-FR" altLang="ja-JP"/>
              <a:t>Centrale de France. </a:t>
            </a:r>
            <a:endParaRPr lang="fr-FR"/>
          </a:p>
        </p:txBody>
      </p:sp>
      <p:pic>
        <p:nvPicPr>
          <p:cNvPr id="60420" name="Picture 4" descr="Apothecari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3657600"/>
            <a:ext cx="2224088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 descr="entran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4267200"/>
            <a:ext cx="18256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7" descr="entranceh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3886200"/>
            <a:ext cx="225901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457200" y="838200"/>
            <a:ext cx="83947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Cette situation confuse amena « chemists » et</a:t>
            </a:r>
          </a:p>
          <a:p>
            <a:r>
              <a:rPr lang="fr-FR"/>
              <a:t>« druggists » à prendre, sans cadre légal ni </a:t>
            </a:r>
          </a:p>
          <a:p>
            <a:r>
              <a:rPr lang="fr-FR"/>
              <a:t>formation, une place de plus en plus importante</a:t>
            </a:r>
          </a:p>
          <a:p>
            <a:r>
              <a:rPr lang="fr-FR"/>
              <a:t>dans la fabrication et la distribution des médicaments.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457200" y="3505200"/>
            <a:ext cx="85328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1841, un groupe de « chemists » et de « druggists »</a:t>
            </a:r>
          </a:p>
          <a:p>
            <a:r>
              <a:rPr lang="fr-FR"/>
              <a:t>organisa une réunion dans une taverne, la Crown and</a:t>
            </a:r>
          </a:p>
          <a:p>
            <a:r>
              <a:rPr lang="fr-FR"/>
              <a:t>Anchor Tavern, située à l’angle d’Arundel Street</a:t>
            </a:r>
          </a:p>
          <a:p>
            <a:r>
              <a:rPr lang="fr-FR"/>
              <a:t>et du Strand, à Londres.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974725" y="830263"/>
            <a:ext cx="3327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Sous l’impulsion de </a:t>
            </a:r>
          </a:p>
          <a:p>
            <a:endParaRPr lang="fr-FR"/>
          </a:p>
          <a:p>
            <a:r>
              <a:rPr lang="fr-FR"/>
              <a:t>William Allen</a:t>
            </a:r>
          </a:p>
          <a:p>
            <a:endParaRPr lang="fr-FR"/>
          </a:p>
          <a:p>
            <a:r>
              <a:rPr lang="fr-FR"/>
              <a:t>(1770 - 1843)</a:t>
            </a:r>
          </a:p>
        </p:txBody>
      </p:sp>
      <p:pic>
        <p:nvPicPr>
          <p:cNvPr id="80899" name="Picture 3" descr="Wiliam all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990600"/>
            <a:ext cx="38100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762000" y="685800"/>
            <a:ext cx="2320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De Jacob Bell</a:t>
            </a:r>
          </a:p>
          <a:p>
            <a:endParaRPr lang="fr-FR"/>
          </a:p>
          <a:p>
            <a:r>
              <a:rPr lang="fr-FR"/>
              <a:t>(1810 - 1859)</a:t>
            </a:r>
          </a:p>
        </p:txBody>
      </p:sp>
      <p:pic>
        <p:nvPicPr>
          <p:cNvPr id="82947" name="Picture 3" descr="Jacob B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25" y="2667000"/>
            <a:ext cx="26019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 descr="Landseer-portra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0038" y="381000"/>
            <a:ext cx="459581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4572000" y="6096000"/>
            <a:ext cx="3813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Par Sir Edwin Landseer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898525" y="525463"/>
            <a:ext cx="22796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Et de</a:t>
            </a:r>
          </a:p>
          <a:p>
            <a:endParaRPr lang="fr-FR"/>
          </a:p>
          <a:p>
            <a:r>
              <a:rPr lang="fr-FR"/>
              <a:t>Theophilus</a:t>
            </a:r>
          </a:p>
          <a:p>
            <a:endParaRPr lang="fr-FR"/>
          </a:p>
          <a:p>
            <a:r>
              <a:rPr lang="fr-FR"/>
              <a:t>Redwood</a:t>
            </a:r>
          </a:p>
          <a:p>
            <a:endParaRPr lang="fr-FR"/>
          </a:p>
          <a:p>
            <a:r>
              <a:rPr lang="fr-FR"/>
              <a:t>(1806 - 1892)</a:t>
            </a:r>
          </a:p>
        </p:txBody>
      </p:sp>
      <p:pic>
        <p:nvPicPr>
          <p:cNvPr id="84995" name="Picture 3" descr="10303085_TRedw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191000"/>
            <a:ext cx="162401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 descr="redwoo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533400"/>
            <a:ext cx="38925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974725" y="677863"/>
            <a:ext cx="6373813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15 avril 1841, fut créée la </a:t>
            </a:r>
          </a:p>
          <a:p>
            <a:endParaRPr lang="fr-FR"/>
          </a:p>
          <a:p>
            <a:r>
              <a:rPr lang="fr-FR"/>
              <a:t>Pharmaceutical Society of Great Britain.</a:t>
            </a:r>
          </a:p>
          <a:p>
            <a:endParaRPr lang="fr-FR"/>
          </a:p>
          <a:p>
            <a:r>
              <a:rPr lang="fr-FR"/>
              <a:t>Son premier président </a:t>
            </a:r>
          </a:p>
          <a:p>
            <a:endParaRPr lang="fr-FR"/>
          </a:p>
          <a:p>
            <a:r>
              <a:rPr lang="fr-FR"/>
              <a:t>fut William Allen.</a:t>
            </a:r>
          </a:p>
        </p:txBody>
      </p:sp>
      <p:pic>
        <p:nvPicPr>
          <p:cNvPr id="87043" name="Picture 3" descr="Wiliam all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590800"/>
            <a:ext cx="30654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609600" y="457200"/>
            <a:ext cx="3929063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1842, </a:t>
            </a:r>
          </a:p>
          <a:p>
            <a:r>
              <a:rPr lang="fr-FR"/>
              <a:t>une Ecole de pharmacie,</a:t>
            </a:r>
          </a:p>
          <a:p>
            <a:r>
              <a:rPr lang="fr-FR"/>
              <a:t>une bibliothèque </a:t>
            </a:r>
          </a:p>
          <a:p>
            <a:r>
              <a:rPr lang="fr-FR"/>
              <a:t>et un musée de</a:t>
            </a:r>
          </a:p>
          <a:p>
            <a:r>
              <a:rPr lang="fr-FR"/>
              <a:t>Matière Médicale </a:t>
            </a:r>
          </a:p>
          <a:p>
            <a:r>
              <a:rPr lang="fr-FR"/>
              <a:t>furent établis</a:t>
            </a:r>
          </a:p>
          <a:p>
            <a:r>
              <a:rPr lang="fr-FR"/>
              <a:t>à Bloombury Square</a:t>
            </a:r>
          </a:p>
        </p:txBody>
      </p:sp>
      <p:pic>
        <p:nvPicPr>
          <p:cNvPr id="89091" name="Picture 3" descr="sz8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81000"/>
            <a:ext cx="3429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533400" y="4419600"/>
            <a:ext cx="83629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Deux types d’examens:</a:t>
            </a:r>
          </a:p>
          <a:p>
            <a:r>
              <a:rPr lang="fr-FR"/>
              <a:t>Minor examination, en principe destiné aux assistants</a:t>
            </a:r>
          </a:p>
          <a:p>
            <a:r>
              <a:rPr lang="fr-FR"/>
              <a:t>des pharmaciens.</a:t>
            </a:r>
          </a:p>
          <a:p>
            <a:r>
              <a:rPr lang="fr-FR"/>
              <a:t>Major examination, pour les titulaires.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898525" y="1058863"/>
            <a:ext cx="6354763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AU XIII</a:t>
            </a:r>
            <a:r>
              <a:rPr lang="fr-FR" baseline="30000"/>
              <a:t>e</a:t>
            </a:r>
            <a:r>
              <a:rPr lang="fr-FR"/>
              <a:t> SIÈCLE, À FLORENCE,</a:t>
            </a:r>
          </a:p>
          <a:p>
            <a:endParaRPr lang="fr-FR"/>
          </a:p>
          <a:p>
            <a:r>
              <a:rPr lang="fr-FR"/>
              <a:t>ON CONSTATE   </a:t>
            </a:r>
          </a:p>
          <a:p>
            <a:endParaRPr lang="fr-FR"/>
          </a:p>
          <a:p>
            <a:r>
              <a:rPr lang="fr-FR"/>
              <a:t>L’IMPORTANCE PRÉPONDÉRANTE</a:t>
            </a:r>
          </a:p>
          <a:p>
            <a:endParaRPr lang="fr-FR"/>
          </a:p>
          <a:p>
            <a:r>
              <a:rPr lang="fr-FR"/>
              <a:t>DES MARCHANDS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822325" y="449263"/>
            <a:ext cx="569595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18 février 1843, la reine Victoria</a:t>
            </a:r>
          </a:p>
          <a:p>
            <a:endParaRPr lang="fr-FR"/>
          </a:p>
          <a:p>
            <a:r>
              <a:rPr lang="fr-FR"/>
              <a:t>promulgua</a:t>
            </a:r>
          </a:p>
          <a:p>
            <a:endParaRPr lang="fr-FR"/>
          </a:p>
          <a:p>
            <a:r>
              <a:rPr lang="fr-FR"/>
              <a:t>une Charte Royale</a:t>
            </a:r>
          </a:p>
          <a:p>
            <a:endParaRPr lang="fr-FR"/>
          </a:p>
          <a:p>
            <a:r>
              <a:rPr lang="fr-FR"/>
              <a:t>qui reconnaissait</a:t>
            </a:r>
          </a:p>
          <a:p>
            <a:endParaRPr lang="fr-FR"/>
          </a:p>
          <a:p>
            <a:r>
              <a:rPr lang="fr-FR"/>
              <a:t>officiellement</a:t>
            </a:r>
          </a:p>
          <a:p>
            <a:endParaRPr lang="fr-FR"/>
          </a:p>
          <a:p>
            <a:r>
              <a:rPr lang="fr-FR"/>
              <a:t>le r</a:t>
            </a:r>
            <a:r>
              <a:rPr lang="fr-FR" altLang="ja-JP"/>
              <a:t>ôle de cette</a:t>
            </a:r>
          </a:p>
          <a:p>
            <a:endParaRPr lang="fr-FR" altLang="ja-JP"/>
          </a:p>
          <a:p>
            <a:r>
              <a:rPr lang="fr-FR" altLang="ja-JP"/>
              <a:t>Société</a:t>
            </a:r>
            <a:endParaRPr lang="fr-FR"/>
          </a:p>
        </p:txBody>
      </p:sp>
      <p:pic>
        <p:nvPicPr>
          <p:cNvPr id="91139" name="Picture 3" descr="Victor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066800"/>
            <a:ext cx="3302000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898525" y="449263"/>
            <a:ext cx="80454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1850, Jacob Bell fut élu député de Saint Albans.</a:t>
            </a:r>
          </a:p>
          <a:p>
            <a:endParaRPr lang="fr-FR"/>
          </a:p>
          <a:p>
            <a:r>
              <a:rPr lang="fr-FR"/>
              <a:t>Il fit pression pour obtenir un Pharmacy Act</a:t>
            </a:r>
          </a:p>
        </p:txBody>
      </p:sp>
      <p:sp>
        <p:nvSpPr>
          <p:cNvPr id="93187" name="Text Box 4"/>
          <p:cNvSpPr txBox="1">
            <a:spLocks noChangeArrowheads="1"/>
          </p:cNvSpPr>
          <p:nvPr/>
        </p:nvSpPr>
        <p:spPr bwMode="auto">
          <a:xfrm>
            <a:off x="4495800" y="2743200"/>
            <a:ext cx="39814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Il perdit son siège en</a:t>
            </a:r>
          </a:p>
          <a:p>
            <a:r>
              <a:rPr lang="fr-FR"/>
              <a:t>Juillet 1852,</a:t>
            </a:r>
          </a:p>
          <a:p>
            <a:r>
              <a:rPr lang="fr-FR"/>
              <a:t>À la suite d’accusations</a:t>
            </a:r>
          </a:p>
          <a:p>
            <a:r>
              <a:rPr lang="fr-FR"/>
              <a:t>De corruption électorale.</a:t>
            </a:r>
          </a:p>
        </p:txBody>
      </p:sp>
      <p:pic>
        <p:nvPicPr>
          <p:cNvPr id="93188" name="Image 4" descr="Jacob_Bel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09800"/>
            <a:ext cx="380682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822325" y="601663"/>
            <a:ext cx="806608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30 juin 1852, parut le « Pharmacy Act »</a:t>
            </a:r>
          </a:p>
          <a:p>
            <a:r>
              <a:rPr lang="fr-FR"/>
              <a:t>qui établissait un registre des</a:t>
            </a:r>
          </a:p>
          <a:p>
            <a:r>
              <a:rPr lang="fr-FR"/>
              <a:t>« Pharmaceutical chemists » réservé à</a:t>
            </a:r>
          </a:p>
          <a:p>
            <a:r>
              <a:rPr lang="fr-FR"/>
              <a:t>ceux qui avaient subi avec succès les</a:t>
            </a:r>
          </a:p>
          <a:p>
            <a:r>
              <a:rPr lang="fr-FR"/>
              <a:t>examens de la Société.</a:t>
            </a:r>
          </a:p>
          <a:p>
            <a:endParaRPr lang="fr-FR"/>
          </a:p>
          <a:p>
            <a:r>
              <a:rPr lang="fr-FR"/>
              <a:t>Il ne restreignait toutefois pas l’exercice de</a:t>
            </a:r>
          </a:p>
          <a:p>
            <a:r>
              <a:rPr lang="fr-FR"/>
              <a:t>la pharmacie aux seuls « pharmaceutical chemists »</a:t>
            </a:r>
          </a:p>
          <a:p>
            <a:r>
              <a:rPr lang="fr-FR"/>
              <a:t>enregistrés et ne fournissait pas de cadre légal</a:t>
            </a:r>
          </a:p>
          <a:p>
            <a:r>
              <a:rPr lang="fr-FR"/>
              <a:t>pour le commerce des médicaments ni pour l’</a:t>
            </a:r>
          </a:p>
          <a:p>
            <a:r>
              <a:rPr lang="fr-FR"/>
              <a:t>exercice de la pharmacie. Tout cela au nom du</a:t>
            </a:r>
          </a:p>
          <a:p>
            <a:r>
              <a:rPr lang="fr-FR"/>
              <a:t>libéralisme.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050925" y="601663"/>
            <a:ext cx="6945313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1868, un Pharmacy Act établit un</a:t>
            </a:r>
          </a:p>
          <a:p>
            <a:r>
              <a:rPr lang="fr-FR"/>
              <a:t>enregistrement de ceux qui étaient</a:t>
            </a:r>
          </a:p>
          <a:p>
            <a:r>
              <a:rPr lang="fr-FR"/>
              <a:t>qualifiés pour vendre, dispenser et</a:t>
            </a:r>
          </a:p>
          <a:p>
            <a:r>
              <a:rPr lang="fr-FR"/>
              <a:t>composer des toxiques.</a:t>
            </a:r>
          </a:p>
          <a:p>
            <a:endParaRPr lang="fr-FR"/>
          </a:p>
          <a:p>
            <a:r>
              <a:rPr lang="fr-FR"/>
              <a:t>La Pharmaceutical Society était chargée des</a:t>
            </a:r>
          </a:p>
          <a:p>
            <a:r>
              <a:rPr lang="fr-FR"/>
              <a:t>examens.</a:t>
            </a:r>
          </a:p>
          <a:p>
            <a:endParaRPr lang="fr-FR"/>
          </a:p>
          <a:p>
            <a:r>
              <a:rPr lang="fr-FR"/>
              <a:t>Le Minor examination devenait le minimum</a:t>
            </a:r>
          </a:p>
          <a:p>
            <a:r>
              <a:rPr lang="fr-FR"/>
              <a:t>légal requis pour accéder à la profession.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050925" y="906463"/>
            <a:ext cx="48926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1911, parut l’Insurance Act</a:t>
            </a:r>
          </a:p>
          <a:p>
            <a:r>
              <a:rPr lang="fr-FR"/>
              <a:t>et Lloyd George, s’inspirant</a:t>
            </a:r>
          </a:p>
          <a:p>
            <a:r>
              <a:rPr lang="fr-FR"/>
              <a:t>du modèle continental,</a:t>
            </a:r>
          </a:p>
          <a:p>
            <a:r>
              <a:rPr lang="fr-FR"/>
              <a:t>suggéra une séparation </a:t>
            </a:r>
          </a:p>
          <a:p>
            <a:r>
              <a:rPr lang="fr-FR"/>
              <a:t>totale entre les médecins</a:t>
            </a:r>
          </a:p>
          <a:p>
            <a:r>
              <a:rPr lang="fr-FR"/>
              <a:t>et la dispensation des</a:t>
            </a:r>
          </a:p>
          <a:p>
            <a:r>
              <a:rPr lang="fr-FR"/>
              <a:t>médicaments.</a:t>
            </a:r>
          </a:p>
        </p:txBody>
      </p:sp>
      <p:pic>
        <p:nvPicPr>
          <p:cNvPr id="99331" name="Picture 3" descr="180px-LloydGeo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286000"/>
            <a:ext cx="24606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974725" y="677863"/>
            <a:ext cx="572928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« I suggest that there should be a</a:t>
            </a:r>
          </a:p>
          <a:p>
            <a:r>
              <a:rPr lang="fr-FR"/>
              <a:t>separation of drugs and doctors, </a:t>
            </a:r>
          </a:p>
          <a:p>
            <a:r>
              <a:rPr lang="fr-FR"/>
              <a:t>the doctors’ business being confined</a:t>
            </a:r>
          </a:p>
          <a:p>
            <a:r>
              <a:rPr lang="fr-FR"/>
              <a:t>to prescribing, it should be the</a:t>
            </a:r>
          </a:p>
          <a:p>
            <a:r>
              <a:rPr lang="fr-FR"/>
              <a:t>chemist to dispense »</a:t>
            </a:r>
          </a:p>
          <a:p>
            <a:endParaRPr lang="fr-FR"/>
          </a:p>
          <a:p>
            <a:r>
              <a:rPr lang="fr-FR"/>
              <a:t>Cette suggestion prit officiellement</a:t>
            </a:r>
          </a:p>
          <a:p>
            <a:r>
              <a:rPr lang="fr-FR"/>
              <a:t>effet le 15 janvier 1913.</a:t>
            </a:r>
          </a:p>
          <a:p>
            <a:endParaRPr lang="fr-FR"/>
          </a:p>
          <a:p>
            <a:r>
              <a:rPr lang="fr-FR"/>
              <a:t>L’Angleterre rejoignait le reste de </a:t>
            </a:r>
          </a:p>
          <a:p>
            <a:r>
              <a:rPr lang="fr-FR"/>
              <a:t>l’Europe juste avant la première</a:t>
            </a:r>
          </a:p>
          <a:p>
            <a:r>
              <a:rPr lang="fr-FR"/>
              <a:t>Guerre mondiale.</a:t>
            </a:r>
          </a:p>
        </p:txBody>
      </p:sp>
      <p:pic>
        <p:nvPicPr>
          <p:cNvPr id="101379" name="Picture 3" descr="Martin22t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838200"/>
            <a:ext cx="16144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746125" y="525463"/>
            <a:ext cx="80232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1924, le dip</a:t>
            </a:r>
            <a:r>
              <a:rPr lang="fr-FR" altLang="ja-JP"/>
              <a:t>ôme de bachelor of Pharmacy</a:t>
            </a:r>
          </a:p>
          <a:p>
            <a:r>
              <a:rPr lang="fr-FR" altLang="ja-JP"/>
              <a:t>de l’Université de Londres, fut approuvé</a:t>
            </a:r>
          </a:p>
          <a:p>
            <a:r>
              <a:rPr lang="fr-FR" altLang="ja-JP"/>
              <a:t>par la Société pharmaceutique de Grande Bretagne.</a:t>
            </a:r>
          </a:p>
          <a:p>
            <a:endParaRPr lang="fr-FR" altLang="ja-JP"/>
          </a:p>
          <a:p>
            <a:r>
              <a:rPr lang="fr-FR" altLang="ja-JP"/>
              <a:t>         En 1988, cette société devint la</a:t>
            </a:r>
          </a:p>
          <a:p>
            <a:endParaRPr lang="fr-FR" altLang="ja-JP"/>
          </a:p>
          <a:p>
            <a:r>
              <a:rPr lang="fr-FR" altLang="ja-JP" b="1"/>
              <a:t>         Royal Pharmaceutical Society </a:t>
            </a:r>
          </a:p>
          <a:p>
            <a:r>
              <a:rPr lang="fr-FR" altLang="ja-JP" b="1"/>
              <a:t>                   of  Great Britain</a:t>
            </a:r>
            <a:r>
              <a:rPr lang="fr-FR" altLang="ja-JP"/>
              <a:t>.</a:t>
            </a:r>
            <a:endParaRPr lang="fr-FR"/>
          </a:p>
        </p:txBody>
      </p:sp>
      <p:pic>
        <p:nvPicPr>
          <p:cNvPr id="103427" name="Picture 3" descr="phar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4572000"/>
            <a:ext cx="13716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Image 1" descr="img15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0"/>
            <a:ext cx="6173788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ZoneTexte 2"/>
          <p:cNvSpPr txBox="1">
            <a:spLocks noChangeArrowheads="1"/>
          </p:cNvSpPr>
          <p:nvPr/>
        </p:nvSpPr>
        <p:spPr bwMode="auto">
          <a:xfrm>
            <a:off x="990600" y="5867400"/>
            <a:ext cx="7651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IL FAUT AVOIR UNE MÉTHODE DE SANTÉ</a:t>
            </a:r>
          </a:p>
          <a:p>
            <a:r>
              <a:rPr lang="fr-FR"/>
              <a:t>IL FAUT TENIR COMPTE DE SA SANTÉ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Image 1" descr="Pharmacopoee-Bateana-ou-Dispensaire-de-Georges-Bates-1703.-Frontispice-grave-sur-cuivre_visual_embed - cop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463550"/>
            <a:ext cx="3800475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ZoneTexte 2"/>
          <p:cNvSpPr txBox="1">
            <a:spLocks noChangeArrowheads="1"/>
          </p:cNvSpPr>
          <p:nvPr/>
        </p:nvSpPr>
        <p:spPr bwMode="auto">
          <a:xfrm>
            <a:off x="1295400" y="1676400"/>
            <a:ext cx="25701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 Pharmacopée</a:t>
            </a:r>
          </a:p>
          <a:p>
            <a:r>
              <a:rPr lang="fr-FR"/>
              <a:t>de George Bate</a:t>
            </a:r>
          </a:p>
          <a:p>
            <a:r>
              <a:rPr lang="fr-FR"/>
              <a:t>        1703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Image 1" descr="smPharm-Lond165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3475" y="228600"/>
            <a:ext cx="381952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ZoneTexte 3"/>
          <p:cNvSpPr txBox="1">
            <a:spLocks noChangeArrowheads="1"/>
          </p:cNvSpPr>
          <p:nvPr/>
        </p:nvSpPr>
        <p:spPr bwMode="auto">
          <a:xfrm>
            <a:off x="6400800" y="6303963"/>
            <a:ext cx="9540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1650</a:t>
            </a:r>
          </a:p>
        </p:txBody>
      </p:sp>
      <p:sp>
        <p:nvSpPr>
          <p:cNvPr id="108548" name="ZoneTexte 4"/>
          <p:cNvSpPr txBox="1">
            <a:spLocks noChangeArrowheads="1"/>
          </p:cNvSpPr>
          <p:nvPr/>
        </p:nvSpPr>
        <p:spPr bwMode="auto">
          <a:xfrm>
            <a:off x="2057400" y="6303963"/>
            <a:ext cx="9540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1639</a:t>
            </a:r>
          </a:p>
        </p:txBody>
      </p:sp>
      <p:pic>
        <p:nvPicPr>
          <p:cNvPr id="108549" name="Image 6" descr="AN00936802_001_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" y="228600"/>
            <a:ext cx="3995737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62000" y="650875"/>
            <a:ext cx="7783513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1250, LE GOUVERNEMENT EST PASSÉ</a:t>
            </a:r>
          </a:p>
          <a:p>
            <a:endParaRPr lang="fr-FR"/>
          </a:p>
          <a:p>
            <a:r>
              <a:rPr lang="fr-FR"/>
              <a:t>DES MAINS DES NOBLES, À CELLES DE LA</a:t>
            </a:r>
          </a:p>
          <a:p>
            <a:endParaRPr lang="fr-FR"/>
          </a:p>
          <a:p>
            <a:r>
              <a:rPr lang="fr-FR"/>
              <a:t>BOURGEOISIE MARCHANDE</a:t>
            </a:r>
          </a:p>
          <a:p>
            <a:endParaRPr lang="fr-FR"/>
          </a:p>
          <a:p>
            <a:r>
              <a:rPr lang="fr-FR"/>
              <a:t>ET DE L’ARTISANAT,</a:t>
            </a:r>
          </a:p>
          <a:p>
            <a:endParaRPr lang="fr-FR"/>
          </a:p>
          <a:p>
            <a:r>
              <a:rPr lang="fr-FR"/>
              <a:t>SUR FOND DE LUTTE ENTRE </a:t>
            </a:r>
          </a:p>
          <a:p>
            <a:endParaRPr lang="fr-FR"/>
          </a:p>
          <a:p>
            <a:r>
              <a:rPr lang="fr-FR"/>
              <a:t>GUELFES (PARTISANS DU PAPE) ET </a:t>
            </a:r>
          </a:p>
          <a:p>
            <a:endParaRPr lang="fr-FR"/>
          </a:p>
          <a:p>
            <a:r>
              <a:rPr lang="fr-FR"/>
              <a:t>GIBELINS (PARTISANS DE L’EMPEREUR).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2057400" y="381000"/>
            <a:ext cx="495617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7600"/>
              <a:t>LISBONNE</a:t>
            </a:r>
          </a:p>
        </p:txBody>
      </p:sp>
      <p:pic>
        <p:nvPicPr>
          <p:cNvPr id="109571" name="Picture 3" descr="lisbon_caravel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981200"/>
            <a:ext cx="36703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1600200" y="1295400"/>
            <a:ext cx="6300788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  </a:t>
            </a:r>
            <a:r>
              <a:rPr lang="fr-FR" sz="4400"/>
              <a:t>LES « BOTICÁRIOS » </a:t>
            </a:r>
          </a:p>
          <a:p>
            <a:endParaRPr lang="fr-FR" sz="4400"/>
          </a:p>
          <a:p>
            <a:r>
              <a:rPr lang="fr-FR" sz="4400"/>
              <a:t>OU LES APOTHICAIRES</a:t>
            </a:r>
          </a:p>
          <a:p>
            <a:endParaRPr lang="fr-FR" sz="4400"/>
          </a:p>
          <a:p>
            <a:r>
              <a:rPr lang="fr-FR" sz="4400"/>
              <a:t>        DU PORTUGAL</a:t>
            </a:r>
            <a:endParaRPr lang="fr-F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914400" y="762000"/>
            <a:ext cx="6329363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AU XV</a:t>
            </a:r>
            <a:r>
              <a:rPr lang="fr-FR" baseline="30000"/>
              <a:t>e</a:t>
            </a:r>
            <a:r>
              <a:rPr lang="fr-FR"/>
              <a:t> SIÈCLE, UNE ÉPIDÉMIE DE</a:t>
            </a:r>
          </a:p>
          <a:p>
            <a:endParaRPr lang="fr-FR"/>
          </a:p>
          <a:p>
            <a:r>
              <a:rPr lang="fr-FR"/>
              <a:t>PESTE FRAPPA </a:t>
            </a:r>
          </a:p>
          <a:p>
            <a:endParaRPr lang="fr-FR"/>
          </a:p>
          <a:p>
            <a:r>
              <a:rPr lang="fr-FR"/>
              <a:t>LE PORTUGAL</a:t>
            </a:r>
          </a:p>
          <a:p>
            <a:endParaRPr lang="fr-FR"/>
          </a:p>
          <a:p>
            <a:r>
              <a:rPr lang="fr-FR"/>
              <a:t>ET CAUSA LA MORT </a:t>
            </a:r>
          </a:p>
          <a:p>
            <a:endParaRPr lang="fr-FR"/>
          </a:p>
          <a:p>
            <a:r>
              <a:rPr lang="fr-FR"/>
              <a:t>DU ROI DUARTE</a:t>
            </a:r>
          </a:p>
          <a:p>
            <a:endParaRPr lang="fr-FR"/>
          </a:p>
          <a:p>
            <a:r>
              <a:rPr lang="fr-FR"/>
              <a:t>(1391-1438)</a:t>
            </a:r>
          </a:p>
        </p:txBody>
      </p:sp>
      <p:pic>
        <p:nvPicPr>
          <p:cNvPr id="113667" name="Picture 3" descr="duarte iluminu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9138" y="1600200"/>
            <a:ext cx="3087687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Line 5"/>
          <p:cNvSpPr>
            <a:spLocks noChangeShapeType="1"/>
          </p:cNvSpPr>
          <p:nvPr/>
        </p:nvSpPr>
        <p:spPr bwMode="auto">
          <a:xfrm>
            <a:off x="4648200" y="4724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307263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ROI ALFONSO V </a:t>
            </a:r>
          </a:p>
          <a:p>
            <a:endParaRPr lang="fr-FR"/>
          </a:p>
          <a:p>
            <a:r>
              <a:rPr lang="fr-FR"/>
              <a:t>DUT FAIRE</a:t>
            </a:r>
          </a:p>
          <a:p>
            <a:endParaRPr lang="fr-FR"/>
          </a:p>
          <a:p>
            <a:r>
              <a:rPr lang="fr-FR"/>
              <a:t>VENIR DE CEUTA, </a:t>
            </a:r>
          </a:p>
          <a:p>
            <a:endParaRPr lang="fr-FR"/>
          </a:p>
          <a:p>
            <a:r>
              <a:rPr lang="fr-FR"/>
              <a:t>POSSESSION</a:t>
            </a:r>
          </a:p>
          <a:p>
            <a:endParaRPr lang="fr-FR"/>
          </a:p>
          <a:p>
            <a:r>
              <a:rPr lang="fr-FR"/>
              <a:t>PORTUGAISE </a:t>
            </a:r>
          </a:p>
          <a:p>
            <a:endParaRPr lang="fr-FR"/>
          </a:p>
          <a:p>
            <a:r>
              <a:rPr lang="fr-FR"/>
              <a:t>AU MAROC,                                </a:t>
            </a:r>
          </a:p>
          <a:p>
            <a:endParaRPr lang="fr-FR"/>
          </a:p>
          <a:p>
            <a:r>
              <a:rPr lang="fr-FR"/>
              <a:t>UN APOTHICAIRE DU NOM D’ANANIAS.</a:t>
            </a:r>
          </a:p>
        </p:txBody>
      </p:sp>
      <p:pic>
        <p:nvPicPr>
          <p:cNvPr id="115715" name="Picture 3" descr="200px-AfonsoV-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04800"/>
            <a:ext cx="385603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5699125" y="5173663"/>
            <a:ext cx="2089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(1432-1481)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1127125" y="982663"/>
            <a:ext cx="6132513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1449, POUR REMERCIER </a:t>
            </a:r>
          </a:p>
          <a:p>
            <a:endParaRPr lang="fr-FR"/>
          </a:p>
          <a:p>
            <a:r>
              <a:rPr lang="fr-FR"/>
              <a:t>« MESTRE ANANIAS »,</a:t>
            </a:r>
          </a:p>
          <a:p>
            <a:endParaRPr lang="fr-FR"/>
          </a:p>
          <a:p>
            <a:r>
              <a:rPr lang="fr-FR"/>
              <a:t>LE ROI PROMULGUA EN FAVEUR</a:t>
            </a:r>
          </a:p>
          <a:p>
            <a:endParaRPr lang="fr-FR"/>
          </a:p>
          <a:p>
            <a:r>
              <a:rPr lang="fr-FR"/>
              <a:t>DES APOTHICAIRES LA</a:t>
            </a:r>
          </a:p>
          <a:p>
            <a:endParaRPr lang="fr-FR"/>
          </a:p>
          <a:p>
            <a:r>
              <a:rPr lang="fr-FR"/>
              <a:t>« CARTA DE PRIVILÉGIOS DOS</a:t>
            </a:r>
          </a:p>
          <a:p>
            <a:endParaRPr lang="fr-FR"/>
          </a:p>
          <a:p>
            <a:r>
              <a:rPr lang="fr-FR"/>
              <a:t>BOTICÁRIOS ».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762000" y="1447800"/>
            <a:ext cx="6958013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LES BOTICÁRIOS DOIVENT </a:t>
            </a:r>
            <a:r>
              <a:rPr lang="fr-FR" altLang="ja-JP"/>
              <a:t>ÊTRE</a:t>
            </a:r>
          </a:p>
          <a:p>
            <a:r>
              <a:rPr lang="fr-FR" altLang="ja-JP"/>
              <a:t>CONSIDÉRÉS COMME NOBLES.</a:t>
            </a:r>
          </a:p>
          <a:p>
            <a:endParaRPr lang="fr-FR" altLang="ja-JP"/>
          </a:p>
          <a:p>
            <a:r>
              <a:rPr lang="fr-FR" altLang="ja-JP"/>
              <a:t>ILS PEUVENT UTILISER DES ARMES.</a:t>
            </a:r>
          </a:p>
          <a:p>
            <a:endParaRPr lang="fr-FR" altLang="ja-JP"/>
          </a:p>
          <a:p>
            <a:r>
              <a:rPr lang="fr-FR" altLang="ja-JP"/>
              <a:t>ILS PEUVENT UTILISER DES SOIERIES</a:t>
            </a:r>
          </a:p>
          <a:p>
            <a:r>
              <a:rPr lang="fr-FR" altLang="ja-JP"/>
              <a:t>D’OR ET D’ARGENT POUR LEURS</a:t>
            </a:r>
          </a:p>
          <a:p>
            <a:r>
              <a:rPr lang="fr-FR" altLang="ja-JP"/>
              <a:t>VÊTEMENTS </a:t>
            </a:r>
          </a:p>
          <a:p>
            <a:r>
              <a:rPr lang="fr-FR" altLang="ja-JP"/>
              <a:t>(COMME LES CHEVALIERS).</a:t>
            </a:r>
            <a:endParaRPr lang="fr-FR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1219200" y="1600200"/>
            <a:ext cx="65992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1461:</a:t>
            </a:r>
          </a:p>
          <a:p>
            <a:endParaRPr lang="fr-FR"/>
          </a:p>
          <a:p>
            <a:r>
              <a:rPr lang="fr-FR"/>
              <a:t>LES MÉDECINS NE DOIVENT PAS</a:t>
            </a:r>
          </a:p>
          <a:p>
            <a:r>
              <a:rPr lang="fr-FR"/>
              <a:t>FABRIQUER DE MÉDICAMENTS.</a:t>
            </a:r>
          </a:p>
          <a:p>
            <a:endParaRPr lang="fr-FR"/>
          </a:p>
          <a:p>
            <a:r>
              <a:rPr lang="fr-FR"/>
              <a:t>LES « BOTICÁRIOS » NE DOIVENT</a:t>
            </a:r>
          </a:p>
          <a:p>
            <a:r>
              <a:rPr lang="fr-FR"/>
              <a:t>PAS PRÉSCRIRE DE MÉDICAMENTS.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1828800" y="838200"/>
            <a:ext cx="56340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SOUS LE RÈGNE DE MANUEL I</a:t>
            </a:r>
          </a:p>
          <a:p>
            <a:r>
              <a:rPr lang="fr-FR"/>
              <a:t>                  (1469-1521)</a:t>
            </a:r>
          </a:p>
        </p:txBody>
      </p:sp>
      <p:pic>
        <p:nvPicPr>
          <p:cNvPr id="105475" name="Picture 3" descr="lisbon tour de belem - co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90800"/>
            <a:ext cx="3868738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4" descr="180px-ManuelI-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988" y="2286000"/>
            <a:ext cx="301466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lisbon monas hyero - co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6858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"/>
          <p:cNvSpPr>
            <a:spLocks noChangeArrowheads="1"/>
          </p:cNvSpPr>
          <p:nvPr/>
        </p:nvSpPr>
        <p:spPr bwMode="auto">
          <a:xfrm>
            <a:off x="1371600" y="457200"/>
            <a:ext cx="6324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LISBONNE DEVIENT UN CENTRE</a:t>
            </a:r>
          </a:p>
          <a:p>
            <a:r>
              <a:rPr lang="fr-FR"/>
              <a:t>DU COMMERCE DES ÉPICES.</a:t>
            </a:r>
          </a:p>
        </p:txBody>
      </p:sp>
      <p:pic>
        <p:nvPicPr>
          <p:cNvPr id="128003" name="Image 2" descr="IMG_229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9144000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050925" y="722313"/>
            <a:ext cx="73660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600"/>
              <a:t>LES MARCHANDS SONT REGROUPÉS EN </a:t>
            </a:r>
          </a:p>
          <a:p>
            <a:endParaRPr lang="fr-FR" sz="2600"/>
          </a:p>
          <a:p>
            <a:r>
              <a:rPr lang="fr-FR" sz="2600"/>
              <a:t>ASSOCIATIONS (ARTI) PLUS OU MOINS</a:t>
            </a:r>
          </a:p>
          <a:p>
            <a:endParaRPr lang="fr-FR" sz="2600"/>
          </a:p>
          <a:p>
            <a:r>
              <a:rPr lang="fr-FR" sz="2600"/>
              <a:t>PUISSANTES.</a:t>
            </a:r>
          </a:p>
          <a:p>
            <a:endParaRPr lang="fr-FR" sz="2600"/>
          </a:p>
          <a:p>
            <a:r>
              <a:rPr lang="fr-FR" sz="2600"/>
              <a:t>POUR JOUIR DE LA CONSIDÉRATION SOCIALE</a:t>
            </a:r>
          </a:p>
          <a:p>
            <a:endParaRPr lang="fr-FR" sz="2600"/>
          </a:p>
          <a:p>
            <a:r>
              <a:rPr lang="fr-FR" sz="2600"/>
              <a:t>DANS UN TEL CONTEXTE, LES MÉDECINS </a:t>
            </a:r>
          </a:p>
          <a:p>
            <a:endParaRPr lang="fr-FR" sz="2600"/>
          </a:p>
          <a:p>
            <a:r>
              <a:rPr lang="fr-FR" sz="2600"/>
              <a:t>DOIVENT S’ASSOCIER AUX APOTHICAIRES </a:t>
            </a:r>
          </a:p>
          <a:p>
            <a:endParaRPr lang="fr-FR" sz="2600"/>
          </a:p>
          <a:p>
            <a:r>
              <a:rPr lang="fr-FR" sz="2600"/>
              <a:t>AU SEIN D’UN M</a:t>
            </a:r>
            <a:r>
              <a:rPr lang="fr-FR" altLang="ja-JP" sz="2600"/>
              <a:t>ÊME ARTE.</a:t>
            </a:r>
            <a:endParaRPr lang="fr-FR" sz="26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3"/>
          <p:cNvSpPr txBox="1">
            <a:spLocks noChangeArrowheads="1"/>
          </p:cNvSpPr>
          <p:nvPr/>
        </p:nvSpPr>
        <p:spPr bwMode="auto">
          <a:xfrm>
            <a:off x="1219200" y="1676400"/>
            <a:ext cx="7031038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1514, IL EST INTERDIT AUX</a:t>
            </a:r>
          </a:p>
          <a:p>
            <a:r>
              <a:rPr lang="fr-FR"/>
              <a:t>PARTICULIERS DE CONSERVER</a:t>
            </a:r>
          </a:p>
          <a:p>
            <a:r>
              <a:rPr lang="fr-FR"/>
              <a:t>DES POISONS CHEZ EUX.</a:t>
            </a:r>
          </a:p>
          <a:p>
            <a:endParaRPr lang="fr-FR"/>
          </a:p>
          <a:p>
            <a:r>
              <a:rPr lang="fr-FR"/>
              <a:t>CETTE INTERDICTION NE S’APPLIQUE</a:t>
            </a:r>
          </a:p>
          <a:p>
            <a:r>
              <a:rPr lang="fr-FR"/>
              <a:t>PAS AUX APOTHICAIRES QUI LES</a:t>
            </a:r>
          </a:p>
          <a:p>
            <a:r>
              <a:rPr lang="fr-FR"/>
              <a:t>UTILISENT POUR PRÉPARER LES</a:t>
            </a:r>
          </a:p>
          <a:p>
            <a:r>
              <a:rPr lang="fr-FR"/>
              <a:t>MÉDICAMENTS.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898525" y="830263"/>
            <a:ext cx="7847013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1521, PARA</a:t>
            </a:r>
            <a:r>
              <a:rPr lang="fr-FR" altLang="ja-JP"/>
              <a:t>ÎT LE</a:t>
            </a:r>
          </a:p>
          <a:p>
            <a:endParaRPr lang="fr-FR" altLang="ja-JP"/>
          </a:p>
          <a:p>
            <a:r>
              <a:rPr lang="fr-FR" altLang="ja-JP"/>
              <a:t>« REGIMENTO DO FISICO-MOR DO REINO »</a:t>
            </a:r>
          </a:p>
          <a:p>
            <a:endParaRPr lang="fr-FR" altLang="ja-JP"/>
          </a:p>
          <a:p>
            <a:r>
              <a:rPr lang="fr-FR" altLang="ja-JP"/>
              <a:t>IL ENTRE DANS LES ATTRIBUTIONS </a:t>
            </a:r>
          </a:p>
          <a:p>
            <a:endParaRPr lang="fr-FR" altLang="ja-JP"/>
          </a:p>
          <a:p>
            <a:r>
              <a:rPr lang="fr-FR" altLang="ja-JP"/>
              <a:t>FISICO-MOR DU ROYAUME D’ORGANISER</a:t>
            </a:r>
          </a:p>
          <a:p>
            <a:endParaRPr lang="fr-FR" altLang="ja-JP"/>
          </a:p>
          <a:p>
            <a:r>
              <a:rPr lang="fr-FR" altLang="ja-JP"/>
              <a:t>LES EXAMENS DES BOTICÁRIOS.</a:t>
            </a:r>
            <a:endParaRPr lang="fr-F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974725" y="677863"/>
            <a:ext cx="63119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JURY COMPORTE:</a:t>
            </a:r>
          </a:p>
          <a:p>
            <a:endParaRPr lang="fr-FR"/>
          </a:p>
          <a:p>
            <a:r>
              <a:rPr lang="fr-FR"/>
              <a:t>LE FISICO-MOR,</a:t>
            </a:r>
          </a:p>
          <a:p>
            <a:endParaRPr lang="fr-FR"/>
          </a:p>
          <a:p>
            <a:r>
              <a:rPr lang="fr-FR"/>
              <a:t>LE MÉDECIN DU ROI,</a:t>
            </a:r>
          </a:p>
          <a:p>
            <a:endParaRPr lang="fr-FR"/>
          </a:p>
          <a:p>
            <a:r>
              <a:rPr lang="fr-FR"/>
              <a:t>LE MÉDECIN DE LA REINE,</a:t>
            </a:r>
          </a:p>
          <a:p>
            <a:endParaRPr lang="fr-FR"/>
          </a:p>
          <a:p>
            <a:r>
              <a:rPr lang="fr-FR"/>
              <a:t>DEUX BOTICÁRIOS COMPÉTENTS.</a:t>
            </a:r>
          </a:p>
          <a:p>
            <a:endParaRPr lang="fr-FR"/>
          </a:p>
          <a:p>
            <a:r>
              <a:rPr lang="fr-FR"/>
              <a:t>LES VISITES DE BOUTIQUE SONT </a:t>
            </a:r>
          </a:p>
          <a:p>
            <a:r>
              <a:rPr lang="fr-FR"/>
              <a:t>PRÉVUES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762000" y="762000"/>
            <a:ext cx="74866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L’APOTHICAIRE TOMÉ PIRES (1465-1540),</a:t>
            </a:r>
          </a:p>
          <a:p>
            <a:endParaRPr lang="fr-FR"/>
          </a:p>
          <a:p>
            <a:r>
              <a:rPr lang="fr-FR"/>
              <a:t>PREMIER AMBASSADEUR DU </a:t>
            </a:r>
          </a:p>
          <a:p>
            <a:endParaRPr lang="fr-FR"/>
          </a:p>
          <a:p>
            <a:r>
              <a:rPr lang="fr-FR"/>
              <a:t>PORTUGAL EN CHINE (1517),</a:t>
            </a:r>
          </a:p>
          <a:p>
            <a:endParaRPr lang="fr-FR"/>
          </a:p>
          <a:p>
            <a:r>
              <a:rPr lang="fr-FR"/>
              <a:t>PUBLIE « SUMA ORIENTAL »</a:t>
            </a:r>
          </a:p>
          <a:p>
            <a:endParaRPr lang="fr-FR"/>
          </a:p>
          <a:p>
            <a:r>
              <a:rPr lang="fr-FR"/>
              <a:t>QUI CONSTITUE LA PREMIÈRE</a:t>
            </a:r>
          </a:p>
          <a:p>
            <a:endParaRPr lang="fr-FR"/>
          </a:p>
          <a:p>
            <a:r>
              <a:rPr lang="fr-FR"/>
              <a:t>DESCRIPTION DE LA MALAISIE.	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Image 1" descr="IMG_236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ZoneTexte 2"/>
          <p:cNvSpPr txBox="1">
            <a:spLocks noChangeArrowheads="1"/>
          </p:cNvSpPr>
          <p:nvPr/>
        </p:nvSpPr>
        <p:spPr bwMode="auto">
          <a:xfrm>
            <a:off x="990600" y="5943600"/>
            <a:ext cx="69691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Manuscrit de l’Assemblée  Nationale, 1521.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1066800" y="609600"/>
            <a:ext cx="765651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1561, SOUS LE RÈGNE DE SEBASTIÃO I</a:t>
            </a:r>
          </a:p>
          <a:p>
            <a:r>
              <a:rPr lang="fr-FR"/>
              <a:t>(1554-1578),</a:t>
            </a:r>
          </a:p>
          <a:p>
            <a:endParaRPr lang="fr-FR"/>
          </a:p>
        </p:txBody>
      </p:sp>
      <p:pic>
        <p:nvPicPr>
          <p:cNvPr id="138243" name="Picture 3" descr="175px-Rei_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1688" y="1447800"/>
            <a:ext cx="40259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1127125" y="3268663"/>
            <a:ext cx="309403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COMPÉRAGE</a:t>
            </a:r>
          </a:p>
          <a:p>
            <a:endParaRPr lang="fr-FR"/>
          </a:p>
          <a:p>
            <a:r>
              <a:rPr lang="fr-FR"/>
              <a:t>EST INTERDIT.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693261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1563, LE MÉDECIN ET BOTANISTE,</a:t>
            </a:r>
          </a:p>
          <a:p>
            <a:r>
              <a:rPr lang="fr-FR"/>
              <a:t>GARCIA DE ORTA, PUBLIE </a:t>
            </a:r>
          </a:p>
          <a:p>
            <a:endParaRPr lang="fr-FR"/>
          </a:p>
          <a:p>
            <a:endParaRPr lang="fr-FR"/>
          </a:p>
          <a:p>
            <a:r>
              <a:rPr lang="fr-FR"/>
              <a:t>« COLÓQUIOS DOS </a:t>
            </a:r>
          </a:p>
          <a:p>
            <a:r>
              <a:rPr lang="fr-FR"/>
              <a:t>SIMPLES, E</a:t>
            </a:r>
          </a:p>
          <a:p>
            <a:r>
              <a:rPr lang="fr-FR"/>
              <a:t>DROGAS HE COUSAS </a:t>
            </a:r>
          </a:p>
          <a:p>
            <a:r>
              <a:rPr lang="fr-FR"/>
              <a:t>MEDICINAIS DA INDIA »</a:t>
            </a:r>
          </a:p>
        </p:txBody>
      </p:sp>
      <p:pic>
        <p:nvPicPr>
          <p:cNvPr id="140291" name="Image 3" descr="Garcia-orta-coloquio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524000"/>
            <a:ext cx="3783013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1143000" y="1981200"/>
            <a:ext cx="651351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1572, PAR</a:t>
            </a:r>
            <a:r>
              <a:rPr lang="fr-FR" altLang="ja-JP"/>
              <a:t>AÎT</a:t>
            </a:r>
          </a:p>
          <a:p>
            <a:endParaRPr lang="fr-FR" altLang="ja-JP"/>
          </a:p>
          <a:p>
            <a:r>
              <a:rPr lang="fr-FR" altLang="ja-JP"/>
              <a:t>LE « REGIMENTO DOS BOTICÁRIOS</a:t>
            </a:r>
          </a:p>
          <a:p>
            <a:endParaRPr lang="fr-FR" altLang="ja-JP"/>
          </a:p>
          <a:p>
            <a:r>
              <a:rPr lang="fr-FR" altLang="ja-JP"/>
              <a:t>DE LISBOA ».</a:t>
            </a:r>
            <a:endParaRPr lang="fr-F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1050925" y="830263"/>
            <a:ext cx="6353175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SOUS LE RÈGNE DE PHILIPPE I,</a:t>
            </a:r>
          </a:p>
          <a:p>
            <a:endParaRPr lang="fr-FR"/>
          </a:p>
          <a:p>
            <a:r>
              <a:rPr lang="fr-FR"/>
              <a:t>QUI N’EST AUTRE QUE PHILIPPE II</a:t>
            </a:r>
          </a:p>
          <a:p>
            <a:endParaRPr lang="fr-FR"/>
          </a:p>
          <a:p>
            <a:r>
              <a:rPr lang="fr-FR"/>
              <a:t>D’ESPAGNE , </a:t>
            </a:r>
          </a:p>
          <a:p>
            <a:endParaRPr lang="fr-FR"/>
          </a:p>
          <a:p>
            <a:r>
              <a:rPr lang="fr-FR"/>
              <a:t>FUT CRÉÉ UN COURS</a:t>
            </a:r>
          </a:p>
          <a:p>
            <a:endParaRPr lang="fr-FR"/>
          </a:p>
          <a:p>
            <a:r>
              <a:rPr lang="fr-FR"/>
              <a:t>DE PHARMACIE</a:t>
            </a:r>
          </a:p>
        </p:txBody>
      </p:sp>
      <p:pic>
        <p:nvPicPr>
          <p:cNvPr id="144387" name="Picture 3" descr="200px-PhilipI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514600"/>
            <a:ext cx="3095625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oimb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1450"/>
            <a:ext cx="7162800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1676400" y="304800"/>
            <a:ext cx="56340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À L’UNIVERSITÉ DE CO</a:t>
            </a:r>
            <a:r>
              <a:rPr lang="fr-FR" altLang="ja-JP"/>
              <a:t>ÏMBRA</a:t>
            </a:r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295400" y="685800"/>
            <a:ext cx="6554788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L’ « ARTE DEI MEDICI E SPEZIALI » </a:t>
            </a:r>
          </a:p>
          <a:p>
            <a:endParaRPr lang="fr-FR"/>
          </a:p>
          <a:p>
            <a:r>
              <a:rPr lang="fr-FR"/>
              <a:t>DEVIENT LA GUILDE LA PLUS </a:t>
            </a:r>
          </a:p>
          <a:p>
            <a:endParaRPr lang="fr-FR"/>
          </a:p>
          <a:p>
            <a:r>
              <a:rPr lang="fr-FR"/>
              <a:t>PRESTIGIEUSE DE FLORENCE;  </a:t>
            </a:r>
          </a:p>
          <a:p>
            <a:endParaRPr lang="fr-FR"/>
          </a:p>
          <a:p>
            <a:r>
              <a:rPr lang="fr-FR"/>
              <a:t>ELLE ATTIRE DE NOMBREUSES</a:t>
            </a:r>
          </a:p>
          <a:p>
            <a:endParaRPr lang="fr-FR"/>
          </a:p>
          <a:p>
            <a:r>
              <a:rPr lang="fr-FR"/>
              <a:t>PERSONNALITÉS ÉTRANGÈRES</a:t>
            </a:r>
          </a:p>
          <a:p>
            <a:endParaRPr lang="fr-FR"/>
          </a:p>
          <a:p>
            <a:r>
              <a:rPr lang="fr-FR"/>
              <a:t>AU MONDE DE LA SANTÉ.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1828800" y="1524000"/>
            <a:ext cx="534987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CE COURS COMPORTAIT:</a:t>
            </a:r>
          </a:p>
          <a:p>
            <a:endParaRPr lang="fr-FR"/>
          </a:p>
          <a:p>
            <a:r>
              <a:rPr lang="fr-FR"/>
              <a:t>2 ANNÉES DE LATIN</a:t>
            </a:r>
          </a:p>
          <a:p>
            <a:endParaRPr lang="fr-FR"/>
          </a:p>
          <a:p>
            <a:r>
              <a:rPr lang="fr-FR"/>
              <a:t>4 ANNÉES DE PRATIQUE </a:t>
            </a:r>
          </a:p>
          <a:p>
            <a:r>
              <a:rPr lang="fr-FR"/>
              <a:t>PHARMACEUTIQUE</a:t>
            </a:r>
          </a:p>
          <a:p>
            <a:endParaRPr lang="fr-FR"/>
          </a:p>
          <a:p>
            <a:r>
              <a:rPr lang="fr-FR"/>
              <a:t>SUIVIES D’UN EXAMEN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ZoneTexte 3"/>
          <p:cNvSpPr txBox="1">
            <a:spLocks noChangeArrowheads="1"/>
          </p:cNvSpPr>
          <p:nvPr/>
        </p:nvSpPr>
        <p:spPr bwMode="auto">
          <a:xfrm>
            <a:off x="2133600" y="5842000"/>
            <a:ext cx="49958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Administration d’un clystère,</a:t>
            </a:r>
          </a:p>
          <a:p>
            <a:r>
              <a:rPr lang="fr-FR"/>
              <a:t>Lisbonne, Musée des Azulejos.</a:t>
            </a:r>
          </a:p>
        </p:txBody>
      </p:sp>
      <p:pic>
        <p:nvPicPr>
          <p:cNvPr id="150531" name="Image 3" descr="IMG_229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7693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Image 1" descr="pharmacopea Ulyssiponense - copi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6113" y="3810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age 1" descr="IMG_21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414338"/>
            <a:ext cx="91440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ZoneTexte 2"/>
          <p:cNvSpPr txBox="1">
            <a:spLocks noChangeArrowheads="1"/>
          </p:cNvSpPr>
          <p:nvPr/>
        </p:nvSpPr>
        <p:spPr bwMode="auto">
          <a:xfrm>
            <a:off x="2895600" y="6303963"/>
            <a:ext cx="31654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LISBONNE XVII</a:t>
            </a:r>
            <a:r>
              <a:rPr lang="fr-FR" baseline="30000"/>
              <a:t>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age 1" descr="IMG_217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Image 1" descr="IMG_217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ZoneTexte 1"/>
          <p:cNvSpPr txBox="1">
            <a:spLocks noChangeArrowheads="1"/>
          </p:cNvSpPr>
          <p:nvPr/>
        </p:nvSpPr>
        <p:spPr bwMode="auto">
          <a:xfrm>
            <a:off x="2743200" y="2667000"/>
            <a:ext cx="3886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400"/>
              <a:t>ALLEMAGNE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age 1" descr="Apotheker-1568 Jost Amma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34963"/>
            <a:ext cx="4267200" cy="652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ZoneTexte 2"/>
          <p:cNvSpPr txBox="1">
            <a:spLocks noChangeArrowheads="1"/>
          </p:cNvSpPr>
          <p:nvPr/>
        </p:nvSpPr>
        <p:spPr bwMode="auto">
          <a:xfrm>
            <a:off x="4953000" y="1828800"/>
            <a:ext cx="40005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     APOTHEKER</a:t>
            </a:r>
          </a:p>
          <a:p>
            <a:endParaRPr lang="fr-FR"/>
          </a:p>
          <a:p>
            <a:r>
              <a:rPr lang="fr-FR"/>
              <a:t>   L’APOTHICAIRE</a:t>
            </a:r>
          </a:p>
          <a:p>
            <a:endParaRPr lang="fr-FR"/>
          </a:p>
          <a:p>
            <a:r>
              <a:rPr lang="fr-FR"/>
              <a:t>Gravure de Jost Amman</a:t>
            </a:r>
          </a:p>
          <a:p>
            <a:endParaRPr lang="fr-FR"/>
          </a:p>
          <a:p>
            <a:r>
              <a:rPr lang="fr-FR"/>
              <a:t>      Francfort, 1558  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Image 4" descr="images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38465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9" name="Image 2" descr="Cordus Valeriu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457200"/>
            <a:ext cx="275272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4876800" y="5181600"/>
            <a:ext cx="40528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Édition parisienne, 1548, </a:t>
            </a:r>
          </a:p>
          <a:p>
            <a:r>
              <a:rPr lang="fr-FR"/>
              <a:t>première édition, 1535,</a:t>
            </a:r>
          </a:p>
          <a:p>
            <a:r>
              <a:rPr lang="fr-FR"/>
              <a:t>	à Nuremberg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Image 1" descr="f1.highr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355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ZoneTexte 2"/>
          <p:cNvSpPr txBox="1">
            <a:spLocks noChangeArrowheads="1"/>
          </p:cNvSpPr>
          <p:nvPr/>
        </p:nvSpPr>
        <p:spPr bwMode="auto">
          <a:xfrm>
            <a:off x="5715000" y="2209800"/>
            <a:ext cx="2492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  ÉDITION</a:t>
            </a:r>
          </a:p>
          <a:p>
            <a:r>
              <a:rPr lang="fr-FR"/>
              <a:t>VÉNITIENNE</a:t>
            </a:r>
          </a:p>
          <a:p>
            <a:r>
              <a:rPr lang="fr-FR"/>
              <a:t>     DE 1563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an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57200"/>
            <a:ext cx="40290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974725" y="906463"/>
            <a:ext cx="2640013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C’EST LE CAS</a:t>
            </a:r>
          </a:p>
          <a:p>
            <a:endParaRPr lang="fr-FR"/>
          </a:p>
          <a:p>
            <a:r>
              <a:rPr lang="fr-FR"/>
              <a:t>DE</a:t>
            </a:r>
          </a:p>
          <a:p>
            <a:endParaRPr lang="fr-FR"/>
          </a:p>
          <a:p>
            <a:r>
              <a:rPr lang="fr-FR"/>
              <a:t>DANTE</a:t>
            </a:r>
          </a:p>
          <a:p>
            <a:endParaRPr lang="fr-FR"/>
          </a:p>
          <a:p>
            <a:r>
              <a:rPr lang="fr-FR"/>
              <a:t>ALIGHIERI</a:t>
            </a:r>
          </a:p>
          <a:p>
            <a:endParaRPr lang="fr-FR"/>
          </a:p>
          <a:p>
            <a:r>
              <a:rPr lang="fr-FR"/>
              <a:t>(1265 - 1321)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Image 1" descr="V.CORDI Plant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3" y="152400"/>
            <a:ext cx="5184775" cy="631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ZoneTexte 2"/>
          <p:cNvSpPr txBox="1">
            <a:spLocks noChangeArrowheads="1"/>
          </p:cNvSpPr>
          <p:nvPr/>
        </p:nvSpPr>
        <p:spPr bwMode="auto">
          <a:xfrm>
            <a:off x="6096000" y="1219200"/>
            <a:ext cx="22701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   Éditon </a:t>
            </a:r>
          </a:p>
          <a:p>
            <a:r>
              <a:rPr lang="fr-FR"/>
              <a:t>       de</a:t>
            </a:r>
          </a:p>
          <a:p>
            <a:r>
              <a:rPr lang="fr-FR"/>
              <a:t> Christophe</a:t>
            </a:r>
          </a:p>
          <a:p>
            <a:r>
              <a:rPr lang="fr-FR"/>
              <a:t>    Plantin</a:t>
            </a:r>
          </a:p>
          <a:p>
            <a:r>
              <a:rPr lang="fr-FR"/>
              <a:t>Anvers, 1568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Image 1" descr="Val Cordus Dispen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4648200" y="114300"/>
            <a:ext cx="3657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ZoneTexte 2"/>
          <p:cNvSpPr txBox="1">
            <a:spLocks noChangeArrowheads="1"/>
          </p:cNvSpPr>
          <p:nvPr/>
        </p:nvSpPr>
        <p:spPr bwMode="auto">
          <a:xfrm>
            <a:off x="914400" y="2590800"/>
            <a:ext cx="28336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Édition de Leyde</a:t>
            </a:r>
          </a:p>
          <a:p>
            <a:r>
              <a:rPr lang="fr-FR"/>
              <a:t>	1652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Image 1" descr="OCCO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38" y="354013"/>
            <a:ext cx="6256337" cy="63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ZoneTexte 2"/>
          <p:cNvSpPr txBox="1">
            <a:spLocks noChangeArrowheads="1"/>
          </p:cNvSpPr>
          <p:nvPr/>
        </p:nvSpPr>
        <p:spPr bwMode="auto">
          <a:xfrm>
            <a:off x="6851650" y="2133600"/>
            <a:ext cx="22923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Pharmacopée</a:t>
            </a:r>
          </a:p>
          <a:p>
            <a:r>
              <a:rPr lang="fr-FR"/>
              <a:t>d’Adolphus </a:t>
            </a:r>
          </a:p>
          <a:p>
            <a:r>
              <a:rPr lang="fr-FR"/>
              <a:t>   OCCO</a:t>
            </a:r>
          </a:p>
          <a:p>
            <a:r>
              <a:rPr lang="fr-FR"/>
              <a:t>Augsbourg</a:t>
            </a:r>
          </a:p>
          <a:p>
            <a:r>
              <a:rPr lang="fr-FR"/>
              <a:t>     1574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Image 1" descr="Pharmacopoee-d-Augsbourg-1653.-Faux-titre-dans-un-frontispice-en-taille-douce._visual_emb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4506913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Rectangle 2"/>
          <p:cNvSpPr>
            <a:spLocks noChangeArrowheads="1"/>
          </p:cNvSpPr>
          <p:nvPr/>
        </p:nvSpPr>
        <p:spPr bwMode="auto">
          <a:xfrm>
            <a:off x="5410200" y="2743200"/>
            <a:ext cx="3200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latin typeface="Times New Roman" charset="0"/>
                <a:ea typeface="Times New Roman" charset="0"/>
                <a:cs typeface="Times New Roman" charset="0"/>
              </a:rPr>
              <a:t>PHARMACOPÉE</a:t>
            </a:r>
          </a:p>
          <a:p>
            <a:r>
              <a:rPr lang="fr-FR">
                <a:latin typeface="Times New Roman" charset="0"/>
                <a:ea typeface="Times New Roman" charset="0"/>
                <a:cs typeface="Times New Roman" charset="0"/>
              </a:rPr>
              <a:t>D’AUGSBOURG</a:t>
            </a:r>
          </a:p>
          <a:p>
            <a:r>
              <a:rPr lang="fr-FR">
                <a:latin typeface="Times New Roman" charset="0"/>
                <a:ea typeface="Times New Roman" charset="0"/>
                <a:cs typeface="Times New Roman" charset="0"/>
              </a:rPr>
              <a:t>           1653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Image 2" descr="Pharmacopee-medico-chimique-Johannes-Schroeder-1656.-Faux-titre-dans-un-frontispice-grave-sur-cuivre-avec-portrait-de-l-auteur-en-medaillon_visual_emb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152400"/>
            <a:ext cx="486568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ZoneTexte 2"/>
          <p:cNvSpPr txBox="1">
            <a:spLocks noChangeArrowheads="1"/>
          </p:cNvSpPr>
          <p:nvPr/>
        </p:nvSpPr>
        <p:spPr bwMode="auto">
          <a:xfrm>
            <a:off x="5638800" y="1371600"/>
            <a:ext cx="3224213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PHARMACOPÉE</a:t>
            </a:r>
          </a:p>
          <a:p>
            <a:r>
              <a:rPr lang="fr-FR"/>
              <a:t>            DE</a:t>
            </a:r>
          </a:p>
          <a:p>
            <a:r>
              <a:rPr lang="fr-FR"/>
              <a:t>    SCHRÖDER</a:t>
            </a:r>
          </a:p>
          <a:p>
            <a:r>
              <a:rPr lang="fr-FR"/>
              <a:t>           1656</a:t>
            </a:r>
          </a:p>
          <a:p>
            <a:endParaRPr lang="fr-FR"/>
          </a:p>
          <a:p>
            <a:r>
              <a:rPr lang="fr-FR"/>
              <a:t>La première édition</a:t>
            </a:r>
          </a:p>
          <a:p>
            <a:r>
              <a:rPr lang="fr-FR"/>
              <a:t>        est de 1641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Image 1" descr="Pharmacopoee-de-Wirtenberge-1760.-Frontispice-burin-signe-L.-Lieffkom-et-Knorr_visual_emb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3935413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7" name="ZoneTexte 2"/>
          <p:cNvSpPr txBox="1">
            <a:spLocks noChangeArrowheads="1"/>
          </p:cNvSpPr>
          <p:nvPr/>
        </p:nvSpPr>
        <p:spPr bwMode="auto">
          <a:xfrm>
            <a:off x="5181600" y="2362200"/>
            <a:ext cx="35448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PHARMACOPÉE</a:t>
            </a:r>
          </a:p>
          <a:p>
            <a:pPr algn="ctr"/>
            <a:r>
              <a:rPr lang="fr-FR"/>
              <a:t>DU WURTEMBERG</a:t>
            </a:r>
          </a:p>
          <a:p>
            <a:pPr algn="ctr"/>
            <a:r>
              <a:rPr lang="fr-FR"/>
              <a:t>1760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Image 1" descr="Fig 3 HERBIPOLITANA - copie 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04800"/>
            <a:ext cx="3473450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ZoneTexte 2"/>
          <p:cNvSpPr txBox="1">
            <a:spLocks noChangeArrowheads="1"/>
          </p:cNvSpPr>
          <p:nvPr/>
        </p:nvSpPr>
        <p:spPr bwMode="auto">
          <a:xfrm>
            <a:off x="1676400" y="2362200"/>
            <a:ext cx="24034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WÜRZBURG</a:t>
            </a:r>
          </a:p>
          <a:p>
            <a:endParaRPr lang="fr-FR"/>
          </a:p>
          <a:p>
            <a:r>
              <a:rPr lang="fr-FR"/>
              <a:t>       1782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Image 1" descr="1-al0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533400"/>
            <a:ext cx="50196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ZoneTexte 2"/>
          <p:cNvSpPr txBox="1">
            <a:spLocks noChangeArrowheads="1"/>
          </p:cNvSpPr>
          <p:nvPr/>
        </p:nvSpPr>
        <p:spPr bwMode="auto">
          <a:xfrm>
            <a:off x="6400800" y="2286000"/>
            <a:ext cx="23002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Mortier 1590</a:t>
            </a:r>
          </a:p>
          <a:p>
            <a:endParaRPr lang="fr-FR"/>
          </a:p>
          <a:p>
            <a:r>
              <a:rPr lang="fr-FR"/>
              <a:t>Kettwig/Ruhr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Image 1" descr="1-al03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3" y="152400"/>
            <a:ext cx="534828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39" name="ZoneTexte 2"/>
          <p:cNvSpPr txBox="1">
            <a:spLocks noChangeArrowheads="1"/>
          </p:cNvSpPr>
          <p:nvPr/>
        </p:nvSpPr>
        <p:spPr bwMode="auto">
          <a:xfrm>
            <a:off x="6858000" y="2590800"/>
            <a:ext cx="16160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Mortier </a:t>
            </a:r>
          </a:p>
          <a:p>
            <a:r>
              <a:rPr lang="fr-FR"/>
              <a:t>   1593</a:t>
            </a:r>
          </a:p>
          <a:p>
            <a:r>
              <a:rPr lang="fr-FR"/>
              <a:t>Francfort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Image 1" descr="115812718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088" y="628650"/>
            <a:ext cx="8037512" cy="602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ZoneTexte 2"/>
          <p:cNvSpPr txBox="1">
            <a:spLocks noChangeArrowheads="1"/>
          </p:cNvSpPr>
          <p:nvPr/>
        </p:nvSpPr>
        <p:spPr bwMode="auto">
          <a:xfrm>
            <a:off x="1905000" y="0"/>
            <a:ext cx="58039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Materiel pharmaceutique Allemagne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736013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1295, IL DOIT S’INSCRIRE DANS UNE</a:t>
            </a:r>
          </a:p>
          <a:p>
            <a:endParaRPr lang="fr-FR"/>
          </a:p>
          <a:p>
            <a:r>
              <a:rPr lang="fr-FR"/>
              <a:t>GUILDE POUR RÉCUPÉRER L’USAGE DES</a:t>
            </a:r>
          </a:p>
          <a:p>
            <a:endParaRPr lang="fr-FR"/>
          </a:p>
          <a:p>
            <a:r>
              <a:rPr lang="fr-FR"/>
              <a:t>DROITS CIVIQUES QUI AVAIENT ÉTÉ</a:t>
            </a:r>
          </a:p>
          <a:p>
            <a:endParaRPr lang="fr-FR"/>
          </a:p>
          <a:p>
            <a:r>
              <a:rPr lang="fr-FR"/>
              <a:t>SUPPRIMÉS AUX NOBLES EN 1293.</a:t>
            </a:r>
          </a:p>
          <a:p>
            <a:endParaRPr lang="fr-FR"/>
          </a:p>
          <a:p>
            <a:r>
              <a:rPr lang="fr-FR"/>
              <a:t>LA GUILDE DES MÉDECINS ET DES </a:t>
            </a:r>
          </a:p>
          <a:p>
            <a:endParaRPr lang="fr-FR"/>
          </a:p>
          <a:p>
            <a:r>
              <a:rPr lang="fr-FR"/>
              <a:t>APOTHICAIRES ENGLOBAIT LES </a:t>
            </a:r>
          </a:p>
          <a:p>
            <a:endParaRPr lang="fr-FR"/>
          </a:p>
          <a:p>
            <a:r>
              <a:rPr lang="fr-FR"/>
              <a:t>LIBRAIRES, ALORS, POURQUOI PAS UN POÈTE ?</a:t>
            </a:r>
          </a:p>
        </p:txBody>
      </p:sp>
      <p:pic>
        <p:nvPicPr>
          <p:cNvPr id="30723" name="Picture 3" descr="dant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048000"/>
            <a:ext cx="20224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Image 3" descr="H1118-L1358546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914400"/>
            <a:ext cx="85867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7" name="ZoneTexte 4"/>
          <p:cNvSpPr txBox="1">
            <a:spLocks noChangeArrowheads="1"/>
          </p:cNvSpPr>
          <p:nvPr/>
        </p:nvSpPr>
        <p:spPr bwMode="auto">
          <a:xfrm>
            <a:off x="1752600" y="5334000"/>
            <a:ext cx="57927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Bouteilles de verre pharmaceutiques</a:t>
            </a:r>
          </a:p>
          <a:p>
            <a:r>
              <a:rPr lang="fr-FR"/>
              <a:t>         Allemagne XVIII</a:t>
            </a:r>
            <a:r>
              <a:rPr lang="fr-FR" baseline="30000"/>
              <a:t>e</a:t>
            </a:r>
            <a:r>
              <a:rPr lang="fr-FR"/>
              <a:t> siècle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Image 1" descr="616_pi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562475" cy="647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Image 5" descr="19042R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63525"/>
            <a:ext cx="4640263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2" name="ZoneTexte 6"/>
          <p:cNvSpPr txBox="1">
            <a:spLocks noChangeArrowheads="1"/>
          </p:cNvSpPr>
          <p:nvPr/>
        </p:nvSpPr>
        <p:spPr bwMode="auto">
          <a:xfrm>
            <a:off x="5105400" y="4267200"/>
            <a:ext cx="3297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   Piles à godets</a:t>
            </a:r>
          </a:p>
          <a:p>
            <a:r>
              <a:rPr lang="fr-FR"/>
              <a:t>Dites de Nuremberg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ZoneTexte 3"/>
          <p:cNvSpPr txBox="1">
            <a:spLocks noChangeArrowheads="1"/>
          </p:cNvSpPr>
          <p:nvPr/>
        </p:nvSpPr>
        <p:spPr bwMode="auto">
          <a:xfrm>
            <a:off x="2362200" y="6172200"/>
            <a:ext cx="5116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Musée d’ Heidelberg Pharmacie</a:t>
            </a:r>
          </a:p>
        </p:txBody>
      </p:sp>
      <p:pic>
        <p:nvPicPr>
          <p:cNvPr id="172035" name="Image 3" descr="IMG_738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7239000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ZoneTexte 4"/>
          <p:cNvSpPr txBox="1">
            <a:spLocks noChangeArrowheads="1"/>
          </p:cNvSpPr>
          <p:nvPr/>
        </p:nvSpPr>
        <p:spPr bwMode="auto">
          <a:xfrm>
            <a:off x="2209800" y="1219200"/>
            <a:ext cx="50498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Musée d’Heidelberg Pharmacie</a:t>
            </a:r>
          </a:p>
        </p:txBody>
      </p:sp>
      <p:pic>
        <p:nvPicPr>
          <p:cNvPr id="173059" name="Image 3" descr="Deutsches_Apothekenmuseu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7400"/>
            <a:ext cx="91440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Image 1" descr="IMG_74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0"/>
            <a:ext cx="904875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ZoneTexte 2"/>
          <p:cNvSpPr txBox="1">
            <a:spLocks noChangeArrowheads="1"/>
          </p:cNvSpPr>
          <p:nvPr/>
        </p:nvSpPr>
        <p:spPr bwMode="auto">
          <a:xfrm>
            <a:off x="2133600" y="6303963"/>
            <a:ext cx="51244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Musée d’Heidelberg, pharmacie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Image 1" descr="IMG_740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ZoneTexte 2"/>
          <p:cNvSpPr txBox="1">
            <a:spLocks noChangeArrowheads="1"/>
          </p:cNvSpPr>
          <p:nvPr/>
        </p:nvSpPr>
        <p:spPr bwMode="auto">
          <a:xfrm>
            <a:off x="1676400" y="6303963"/>
            <a:ext cx="63309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Musée d’Heidelberg, pharmacie XVIII</a:t>
            </a:r>
            <a:r>
              <a:rPr lang="fr-FR" baseline="30000"/>
              <a:t>e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Image 1" descr="1280px-ENGEL_APHOTHEK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534400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ZoneTexte 2"/>
          <p:cNvSpPr txBox="1">
            <a:spLocks noChangeArrowheads="1"/>
          </p:cNvSpPr>
          <p:nvPr/>
        </p:nvSpPr>
        <p:spPr bwMode="auto">
          <a:xfrm>
            <a:off x="947738" y="5715000"/>
            <a:ext cx="69008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      Friedrich Jacob MERCK achète la</a:t>
            </a:r>
          </a:p>
          <a:p>
            <a:r>
              <a:rPr lang="fr-FR"/>
              <a:t> pharmacie de l’ange à Darmstadt en  1668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Image 1" descr="Heinrich Emanuel Mer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3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ZoneTexte 2"/>
          <p:cNvSpPr txBox="1">
            <a:spLocks noChangeArrowheads="1"/>
          </p:cNvSpPr>
          <p:nvPr/>
        </p:nvSpPr>
        <p:spPr bwMode="auto">
          <a:xfrm>
            <a:off x="5943600" y="1752600"/>
            <a:ext cx="2108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Heinrich</a:t>
            </a:r>
          </a:p>
          <a:p>
            <a:r>
              <a:rPr lang="fr-FR"/>
              <a:t>Emanuel</a:t>
            </a:r>
          </a:p>
          <a:p>
            <a:r>
              <a:rPr lang="fr-FR"/>
              <a:t>MERCK</a:t>
            </a:r>
          </a:p>
          <a:p>
            <a:endParaRPr lang="fr-FR"/>
          </a:p>
          <a:p>
            <a:r>
              <a:rPr lang="fr-FR"/>
              <a:t>(1794-1855)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Image 1" descr="800px-Merck_um_189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354013"/>
            <a:ext cx="8404225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9" name="ZoneTexte 2"/>
          <p:cNvSpPr txBox="1">
            <a:spLocks noChangeArrowheads="1"/>
          </p:cNvSpPr>
          <p:nvPr/>
        </p:nvSpPr>
        <p:spPr bwMode="auto">
          <a:xfrm>
            <a:off x="2133600" y="5867400"/>
            <a:ext cx="5181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L’usine de Darmstadt en 1890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Image 1" descr="669px-Pharmacy_German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228600"/>
            <a:ext cx="64357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3" name="ZoneTexte 2"/>
          <p:cNvSpPr txBox="1">
            <a:spLocks noChangeArrowheads="1"/>
          </p:cNvSpPr>
          <p:nvPr/>
        </p:nvSpPr>
        <p:spPr bwMode="auto">
          <a:xfrm>
            <a:off x="7162800" y="2286000"/>
            <a:ext cx="18256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Apotheker</a:t>
            </a:r>
          </a:p>
          <a:p>
            <a:endParaRPr lang="fr-FR"/>
          </a:p>
          <a:p>
            <a:r>
              <a:rPr lang="fr-FR"/>
              <a:t>  Symbole</a:t>
            </a:r>
          </a:p>
          <a:p>
            <a:r>
              <a:rPr lang="fr-FR"/>
              <a:t>    actuel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Nouvelle présentatio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3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3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1837</Words>
  <Application>Microsoft Macintosh PowerPoint</Application>
  <PresentationFormat>Affichage à l'écran (4:3)</PresentationFormat>
  <Paragraphs>636</Paragraphs>
  <Slides>99</Slides>
  <Notes>63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99</vt:i4>
      </vt:variant>
    </vt:vector>
  </HeadingPairs>
  <TitlesOfParts>
    <vt:vector size="105" baseType="lpstr">
      <vt:lpstr>Arial</vt:lpstr>
      <vt:lpstr>Times</vt:lpstr>
      <vt:lpstr>Times CE</vt:lpstr>
      <vt:lpstr>Times CY</vt:lpstr>
      <vt:lpstr>Times New Roman</vt:lpstr>
      <vt:lpstr>Nouvelle présentation</vt:lpstr>
      <vt:lpstr>    LES APOTHICAIRES   ET LA   DIVERSITÉ EUROPÉENNE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Utilisateur de la version d'évaluation de Office 2004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LES APOTHICAIRES   ET LA   DIVERSITÉ EUROPÉENNE  </dc:title>
  <dc:creator>Utilisateur de la version d'évaluation de Office 2004</dc:creator>
  <cp:lastModifiedBy>Anne-Gaelle Lafont</cp:lastModifiedBy>
  <cp:revision>79</cp:revision>
  <dcterms:created xsi:type="dcterms:W3CDTF">2018-01-07T15:26:39Z</dcterms:created>
  <dcterms:modified xsi:type="dcterms:W3CDTF">2020-05-31T08:46:44Z</dcterms:modified>
</cp:coreProperties>
</file>