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57" r:id="rId4"/>
    <p:sldId id="261" r:id="rId5"/>
    <p:sldId id="258" r:id="rId6"/>
    <p:sldId id="259" r:id="rId7"/>
    <p:sldId id="260" r:id="rId8"/>
    <p:sldId id="278" r:id="rId9"/>
    <p:sldId id="279" r:id="rId10"/>
    <p:sldId id="268" r:id="rId11"/>
    <p:sldId id="269" r:id="rId12"/>
    <p:sldId id="270" r:id="rId13"/>
    <p:sldId id="280" r:id="rId14"/>
    <p:sldId id="281" r:id="rId15"/>
    <p:sldId id="262" r:id="rId16"/>
    <p:sldId id="263" r:id="rId17"/>
    <p:sldId id="264" r:id="rId18"/>
    <p:sldId id="265" r:id="rId19"/>
    <p:sldId id="266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B4C13-B38D-F246-B101-8A920682B78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AAF7-B00B-1F4B-A5CB-118541E3FE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AAF7-B00B-1F4B-A5CB-118541E3FE7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4E48-85FE-3B49-AEB0-298CB2566264}" type="datetimeFigureOut">
              <a:rPr lang="fr-FR" smtClean="0"/>
              <a:pPr/>
              <a:t>14/05/2023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1A68-F7ED-5F44-96A6-98F8B14086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060" y="687294"/>
            <a:ext cx="8650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n>
                  <a:solidFill>
                    <a:srgbClr val="0D0D0D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ERNEST FOURNEAU	</a:t>
            </a:r>
          </a:p>
          <a:p>
            <a:pPr algn="ctr"/>
            <a:endParaRPr lang="fr-FR" sz="3200" b="1" dirty="0">
              <a:ln>
                <a:solidFill>
                  <a:srgbClr val="0D0D0D"/>
                </a:solidFill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fr-FR" sz="3200" b="1" dirty="0">
                <a:ln>
                  <a:solidFill>
                    <a:srgbClr val="0D0D0D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 ET LA</a:t>
            </a:r>
          </a:p>
          <a:p>
            <a:pPr algn="ctr"/>
            <a:endParaRPr lang="fr-FR" sz="3200" b="1" dirty="0">
              <a:ln>
                <a:solidFill>
                  <a:srgbClr val="0D0D0D"/>
                </a:solidFill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fr-FR" sz="3200" b="1" dirty="0">
                <a:ln>
                  <a:solidFill>
                    <a:srgbClr val="0D0D0D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MÉTHODOLOGIE EN</a:t>
            </a:r>
          </a:p>
          <a:p>
            <a:pPr algn="ctr"/>
            <a:endParaRPr lang="fr-FR" sz="3200" b="1" dirty="0">
              <a:ln>
                <a:solidFill>
                  <a:srgbClr val="0D0D0D"/>
                </a:solidFill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fr-FR" sz="3200" b="1" dirty="0">
                <a:ln>
                  <a:solidFill>
                    <a:srgbClr val="0D0D0D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 CHIMIE THÉRAPEUTIQUE</a:t>
            </a:r>
          </a:p>
          <a:p>
            <a:pPr algn="ctr"/>
            <a:endParaRPr lang="fr-FR" sz="3200" dirty="0">
              <a:latin typeface="Times New Roman"/>
              <a:cs typeface="Times New Roman"/>
            </a:endParaRPr>
          </a:p>
          <a:p>
            <a:pPr algn="ctr"/>
            <a:endParaRPr lang="fr-FR" sz="3200" dirty="0">
              <a:latin typeface="Times New Roman"/>
              <a:cs typeface="Times New Roman"/>
            </a:endParaRPr>
          </a:p>
          <a:p>
            <a:pPr algn="ctr"/>
            <a:r>
              <a:rPr lang="fr-FR" sz="2800" dirty="0">
                <a:latin typeface="Times New Roman"/>
                <a:cs typeface="Times New Roman"/>
              </a:rPr>
              <a:t>Olivier LAFONT,</a:t>
            </a:r>
          </a:p>
        </p:txBody>
      </p:sp>
      <p:pic>
        <p:nvPicPr>
          <p:cNvPr id="5" name="Image 4" descr="Ernest_Fourneau,_vers_1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1" y="298823"/>
            <a:ext cx="1938307" cy="2913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3898" y="2951150"/>
            <a:ext cx="4630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Times New Roman"/>
                <a:cs typeface="Times New Roman"/>
              </a:rPr>
              <a:t>LE FOURNEAU 309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69266" y="1245211"/>
            <a:ext cx="583605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Lorsqu’Ernest Fourneau enseigne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à des chimistes à avoir une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approche de chimie thérapeutique,</a:t>
            </a:r>
          </a:p>
          <a:p>
            <a:r>
              <a:rPr lang="fr-FR" sz="3200" dirty="0">
                <a:latin typeface="Times New Roman"/>
                <a:cs typeface="Times New Roman"/>
              </a:rPr>
              <a:t>il choisit de développer l’histoire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de la synthèse du Fourneau 309</a:t>
            </a:r>
          </a:p>
          <a:p>
            <a:r>
              <a:rPr lang="fr-FR" sz="3200" dirty="0">
                <a:latin typeface="Times New Roman"/>
                <a:cs typeface="Times New Roman"/>
              </a:rPr>
              <a:t>qui est une véritable enquête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policière scientifique.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82106" y="361111"/>
            <a:ext cx="66826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La problématique: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Lutter contre les trypanosomiases:</a:t>
            </a:r>
          </a:p>
          <a:p>
            <a:r>
              <a:rPr lang="fr-FR" sz="3200" dirty="0">
                <a:latin typeface="Times New Roman"/>
                <a:cs typeface="Times New Roman"/>
              </a:rPr>
              <a:t>Maladie du sommeil, pour les hommes,</a:t>
            </a:r>
          </a:p>
          <a:p>
            <a:r>
              <a:rPr lang="fr-FR" sz="3200" dirty="0" err="1">
                <a:latin typeface="Times New Roman"/>
                <a:cs typeface="Times New Roman"/>
              </a:rPr>
              <a:t>Nagana</a:t>
            </a:r>
            <a:r>
              <a:rPr lang="fr-FR" sz="3200" dirty="0">
                <a:latin typeface="Times New Roman"/>
                <a:cs typeface="Times New Roman"/>
              </a:rPr>
              <a:t> pour les animaux.</a:t>
            </a:r>
          </a:p>
        </p:txBody>
      </p:sp>
      <p:pic>
        <p:nvPicPr>
          <p:cNvPr id="3" name="Picture 2" descr="maladie sommeilstade_tryp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106" y="3162836"/>
            <a:ext cx="1926920" cy="31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nag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242" y="3493818"/>
            <a:ext cx="3442294" cy="25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rican-sleeping-sickness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1985963"/>
            <a:ext cx="62769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32125" y="5614988"/>
            <a:ext cx="269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dirty="0" err="1">
                <a:latin typeface="Times New Roman" pitchFamily="-106" charset="0"/>
              </a:rPr>
              <a:t>Trypanosoma</a:t>
            </a:r>
            <a:r>
              <a:rPr lang="fr-FR" sz="2400" dirty="0">
                <a:latin typeface="Times New Roman" pitchFamily="-106" charset="0"/>
              </a:rPr>
              <a:t> </a:t>
            </a:r>
            <a:r>
              <a:rPr lang="fr-FR" sz="2400" dirty="0" err="1">
                <a:latin typeface="Times New Roman" pitchFamily="-106" charset="0"/>
              </a:rPr>
              <a:t>brucei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705842" y="722222"/>
            <a:ext cx="50403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Ce sont des </a:t>
            </a:r>
            <a:r>
              <a:rPr lang="fr-FR" sz="3200" dirty="0" err="1">
                <a:latin typeface="Times New Roman"/>
                <a:cs typeface="Times New Roman"/>
              </a:rPr>
              <a:t>trypanosomioses</a:t>
            </a:r>
            <a:r>
              <a:rPr lang="fr-FR" sz="3200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uvallet_t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7155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53248" y="6172200"/>
            <a:ext cx="612218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latin typeface="Times New Roman" pitchFamily="-106" charset="0"/>
              </a:rPr>
              <a:t>Vecteur: Glossine ou mouche </a:t>
            </a:r>
            <a:r>
              <a:rPr lang="fr-FR" sz="3200" dirty="0" err="1">
                <a:latin typeface="Times New Roman" pitchFamily="-106" charset="0"/>
              </a:rPr>
              <a:t>tse</a:t>
            </a:r>
            <a:r>
              <a:rPr lang="fr-FR" sz="3200" dirty="0">
                <a:latin typeface="Times New Roman" pitchFamily="-106" charset="0"/>
              </a:rPr>
              <a:t> </a:t>
            </a:r>
            <a:r>
              <a:rPr lang="fr-FR" sz="3200" dirty="0" err="1">
                <a:latin typeface="Times New Roman" pitchFamily="-106" charset="0"/>
              </a:rPr>
              <a:t>tse</a:t>
            </a:r>
            <a:endParaRPr lang="fr-FR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_Oskar Dress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42592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516730" y="1752600"/>
            <a:ext cx="304582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latin typeface="Times New Roman" pitchFamily="-106" charset="0"/>
              </a:rPr>
              <a:t>Oskar DRESSEL</a:t>
            </a:r>
            <a:endParaRPr lang="fr-FR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32758" y="3237549"/>
            <a:ext cx="22583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dirty="0">
                <a:latin typeface="Times New Roman" pitchFamily="-106" charset="0"/>
              </a:rPr>
              <a:t>Laboratoires</a:t>
            </a:r>
            <a:br>
              <a:rPr lang="fr-FR" sz="3200" dirty="0">
                <a:latin typeface="Times New Roman" pitchFamily="-106" charset="0"/>
              </a:rPr>
            </a:br>
            <a:r>
              <a:rPr lang="fr-FR" sz="3200" dirty="0">
                <a:latin typeface="Times New Roman" pitchFamily="-106" charset="0"/>
              </a:rPr>
              <a:t>BAYER</a:t>
            </a:r>
            <a:endParaRPr lang="fr-FR" sz="3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48921" y="4851976"/>
            <a:ext cx="100540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latin typeface="Times New Roman" pitchFamily="-106" charset="0"/>
              </a:rPr>
              <a:t>1920</a:t>
            </a:r>
            <a:endParaRPr lang="fr-FR" sz="3200" dirty="0"/>
          </a:p>
        </p:txBody>
      </p:sp>
      <p:sp>
        <p:nvSpPr>
          <p:cNvPr id="6" name="ZoneTexte 7"/>
          <p:cNvSpPr txBox="1">
            <a:spLocks noChangeArrowheads="1"/>
          </p:cNvSpPr>
          <p:nvPr/>
        </p:nvSpPr>
        <p:spPr bwMode="auto">
          <a:xfrm>
            <a:off x="5742255" y="609600"/>
            <a:ext cx="262343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latin typeface="Times New Roman" pitchFamily="-106" charset="0"/>
              </a:rPr>
              <a:t>En Allemagne,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ramine Bayer 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44831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5910" y="965275"/>
            <a:ext cx="225594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latin typeface="Times New Roman" pitchFamily="-106" charset="0"/>
              </a:rPr>
              <a:t>BAYER 206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5625394" y="2039602"/>
            <a:ext cx="323017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Efficace contre les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trypanosomiases.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Formule gardée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secrète.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Exportation</a:t>
            </a:r>
          </a:p>
          <a:p>
            <a:r>
              <a:rPr lang="fr-FR" sz="3200" dirty="0">
                <a:latin typeface="Times New Roman"/>
                <a:cs typeface="Times New Roman"/>
              </a:rPr>
              <a:t>sélective.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stitut_Pasteur,_Pari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58838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848269" y="6146800"/>
            <a:ext cx="540183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latin typeface="Times New Roman" pitchFamily="-106" charset="0"/>
              </a:rPr>
              <a:t>INSTITUT PASTEUR (PARIS</a:t>
            </a:r>
            <a:r>
              <a:rPr lang="fr-FR" sz="3200" dirty="0"/>
              <a:t>)</a:t>
            </a:r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3307469" y="0"/>
            <a:ext cx="245331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latin typeface="Times New Roman" pitchFamily="-106" charset="0"/>
              </a:rPr>
              <a:t>EN FRANCE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rnst_Fourneau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383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19200" y="71735"/>
            <a:ext cx="3094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latin typeface="Times New Roman"/>
                <a:cs typeface="Times New Roman"/>
              </a:rPr>
              <a:t>ERNEST FOURNEAU</a:t>
            </a:r>
          </a:p>
        </p:txBody>
      </p:sp>
      <p:pic>
        <p:nvPicPr>
          <p:cNvPr id="4" name="Picture 4" descr="t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47800"/>
            <a:ext cx="21336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s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648200"/>
            <a:ext cx="18430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0" y="457200"/>
            <a:ext cx="236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latin typeface="Times New Roman" pitchFamily="-106" charset="0"/>
              </a:rPr>
              <a:t>LES TREFOU</a:t>
            </a:r>
            <a:r>
              <a:rPr lang="fr-FR" altLang="ja-JP" sz="2400" dirty="0">
                <a:latin typeface="Times New Roman" pitchFamily="-106" charset="0"/>
              </a:rPr>
              <a:t>ËL</a:t>
            </a:r>
            <a:endParaRPr lang="fr-FR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27925" y="2257425"/>
            <a:ext cx="1141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latin typeface="Times New Roman"/>
                <a:cs typeface="Times New Roman"/>
              </a:rPr>
              <a:t>Jacques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65725" y="5229225"/>
            <a:ext cx="1158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latin typeface="Times New Roman"/>
                <a:cs typeface="Times New Roman"/>
              </a:rPr>
              <a:t>Thérèse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07786" y="1070882"/>
            <a:ext cx="66000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Fourneau étudie les brevets récents de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la firme Bayer et se rend compte que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beaucoup tournent autour de la famille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des acides </a:t>
            </a:r>
            <a:r>
              <a:rPr lang="fr-FR" sz="3200" dirty="0" err="1">
                <a:latin typeface="Times New Roman"/>
                <a:cs typeface="Times New Roman"/>
              </a:rPr>
              <a:t>naphtalènesulfoniques</a:t>
            </a:r>
            <a:r>
              <a:rPr lang="fr-FR" sz="32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22" y="4438272"/>
            <a:ext cx="1714500" cy="10033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rot="5400000" flipH="1" flipV="1">
            <a:off x="3570084" y="4211474"/>
            <a:ext cx="453597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4370428" y="5703066"/>
            <a:ext cx="522989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10800000" flipV="1">
            <a:off x="2938532" y="5204981"/>
            <a:ext cx="414691" cy="237383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03755" y="3616137"/>
            <a:ext cx="72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SO</a:t>
            </a:r>
            <a:r>
              <a:rPr lang="fr-FR" baseline="-25000" dirty="0">
                <a:latin typeface="Times New Roman"/>
                <a:cs typeface="Times New Roman"/>
              </a:rPr>
              <a:t>3</a:t>
            </a:r>
            <a:r>
              <a:rPr lang="fr-FR" dirty="0"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27143" y="5965355"/>
            <a:ext cx="72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SO</a:t>
            </a:r>
            <a:r>
              <a:rPr lang="fr-FR" baseline="-25000" dirty="0">
                <a:latin typeface="Times New Roman"/>
                <a:cs typeface="Times New Roman"/>
              </a:rPr>
              <a:t>3</a:t>
            </a:r>
            <a:r>
              <a:rPr lang="fr-FR" dirty="0">
                <a:latin typeface="Times New Roman"/>
                <a:cs typeface="Times New Roman"/>
              </a:rPr>
              <a:t>H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94036" y="5256906"/>
            <a:ext cx="74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HO</a:t>
            </a:r>
            <a:r>
              <a:rPr lang="fr-FR" baseline="-25000" dirty="0">
                <a:latin typeface="Times New Roman"/>
                <a:cs typeface="Times New Roman"/>
              </a:rPr>
              <a:t>3</a:t>
            </a:r>
            <a:r>
              <a:rPr lang="fr-FR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01966" y="3797894"/>
            <a:ext cx="26819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Il synthétise de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nombreuses</a:t>
            </a:r>
          </a:p>
          <a:p>
            <a:r>
              <a:rPr lang="fr-FR" sz="3200" dirty="0">
                <a:latin typeface="Times New Roman"/>
                <a:cs typeface="Times New Roman"/>
              </a:rPr>
              <a:t>molécules à</a:t>
            </a:r>
          </a:p>
          <a:p>
            <a:r>
              <a:rPr lang="fr-FR" sz="3200" dirty="0">
                <a:latin typeface="Times New Roman"/>
                <a:cs typeface="Times New Roman"/>
              </a:rPr>
              <a:t>partir de ces</a:t>
            </a:r>
          </a:p>
          <a:p>
            <a:r>
              <a:rPr lang="fr-FR" sz="3200" dirty="0">
                <a:latin typeface="Times New Roman"/>
                <a:cs typeface="Times New Roman"/>
              </a:rPr>
              <a:t>acides.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38531" y="2465518"/>
            <a:ext cx="3457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Times New Roman"/>
                <a:cs typeface="Times New Roman"/>
              </a:rPr>
              <a:t>LA STOVAÏNE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857" y="3811791"/>
            <a:ext cx="1714500" cy="100330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rot="5400000" flipH="1" flipV="1">
            <a:off x="4030719" y="3584993"/>
            <a:ext cx="453597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4831063" y="5076585"/>
            <a:ext cx="522989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 flipV="1">
            <a:off x="3399167" y="4578500"/>
            <a:ext cx="414691" cy="237383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164390" y="2989656"/>
            <a:ext cx="72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SO</a:t>
            </a:r>
            <a:r>
              <a:rPr lang="fr-FR" baseline="-25000" dirty="0">
                <a:latin typeface="Times New Roman"/>
                <a:cs typeface="Times New Roman"/>
              </a:rPr>
              <a:t>3</a:t>
            </a:r>
            <a:r>
              <a:rPr lang="fr-FR" dirty="0"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87778" y="5338874"/>
            <a:ext cx="72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SO</a:t>
            </a:r>
            <a:r>
              <a:rPr lang="fr-FR" baseline="-25000" dirty="0">
                <a:latin typeface="Times New Roman"/>
                <a:cs typeface="Times New Roman"/>
              </a:rPr>
              <a:t>3</a:t>
            </a:r>
            <a:r>
              <a:rPr lang="fr-FR" dirty="0">
                <a:latin typeface="Times New Roman"/>
                <a:cs typeface="Times New Roman"/>
              </a:rPr>
              <a:t>H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54671" y="4630425"/>
            <a:ext cx="74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HO</a:t>
            </a:r>
            <a:r>
              <a:rPr lang="fr-FR" baseline="-25000" dirty="0">
                <a:latin typeface="Times New Roman"/>
                <a:cs typeface="Times New Roman"/>
              </a:rPr>
              <a:t>3</a:t>
            </a:r>
            <a:r>
              <a:rPr lang="fr-FR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11167" y="2228489"/>
            <a:ext cx="1123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Nitration</a:t>
            </a:r>
          </a:p>
        </p:txBody>
      </p:sp>
      <p:cxnSp>
        <p:nvCxnSpPr>
          <p:cNvPr id="24" name="Connecteur droit avec flèche 23"/>
          <p:cNvCxnSpPr>
            <a:stCxn id="12" idx="0"/>
          </p:cNvCxnSpPr>
          <p:nvPr/>
        </p:nvCxnSpPr>
        <p:spPr>
          <a:xfrm rot="16200000" flipV="1">
            <a:off x="5912658" y="1968242"/>
            <a:ext cx="489861" cy="30634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611167" y="1338517"/>
            <a:ext cx="12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Réduction</a:t>
            </a:r>
          </a:p>
        </p:txBody>
      </p:sp>
      <p:cxnSp>
        <p:nvCxnSpPr>
          <p:cNvPr id="29" name="Connecteur droit avec flèche 28"/>
          <p:cNvCxnSpPr>
            <a:stCxn id="25" idx="1"/>
          </p:cNvCxnSpPr>
          <p:nvPr/>
        </p:nvCxnSpPr>
        <p:spPr>
          <a:xfrm rot="10800000">
            <a:off x="4710359" y="1526940"/>
            <a:ext cx="900808" cy="11632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832922" y="1030741"/>
            <a:ext cx="18936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Condensation</a:t>
            </a:r>
          </a:p>
          <a:p>
            <a:r>
              <a:rPr lang="fr-FR" sz="2000" dirty="0">
                <a:latin typeface="Times New Roman"/>
                <a:cs typeface="Times New Roman"/>
              </a:rPr>
              <a:t>avec un chlorure</a:t>
            </a:r>
          </a:p>
          <a:p>
            <a:r>
              <a:rPr lang="fr-FR" sz="2000" dirty="0">
                <a:latin typeface="Times New Roman"/>
                <a:cs typeface="Times New Roman"/>
              </a:rPr>
              <a:t>de benzoyle</a:t>
            </a:r>
          </a:p>
          <a:p>
            <a:r>
              <a:rPr lang="fr-FR" sz="2000" dirty="0">
                <a:latin typeface="Times New Roman"/>
                <a:cs typeface="Times New Roman"/>
              </a:rPr>
              <a:t>substitué (nitré)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rot="5400000" flipH="1" flipV="1">
            <a:off x="5024083" y="2697872"/>
            <a:ext cx="1183191" cy="1044649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23797" y="1030741"/>
            <a:ext cx="229421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Notamment,</a:t>
            </a:r>
          </a:p>
          <a:p>
            <a:r>
              <a:rPr lang="fr-FR" sz="3200" dirty="0">
                <a:latin typeface="Times New Roman"/>
                <a:cs typeface="Times New Roman"/>
              </a:rPr>
              <a:t>une urée</a:t>
            </a:r>
          </a:p>
          <a:p>
            <a:r>
              <a:rPr lang="fr-FR" sz="3200" dirty="0" err="1">
                <a:latin typeface="Times New Roman"/>
                <a:cs typeface="Times New Roman"/>
              </a:rPr>
              <a:t>disubstituée</a:t>
            </a:r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qui va se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révéler aussi</a:t>
            </a:r>
          </a:p>
          <a:p>
            <a:r>
              <a:rPr lang="fr-FR" sz="3200" dirty="0">
                <a:latin typeface="Times New Roman"/>
                <a:cs typeface="Times New Roman"/>
              </a:rPr>
              <a:t>active que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le Bayer 206</a:t>
            </a:r>
          </a:p>
        </p:txBody>
      </p:sp>
      <p:cxnSp>
        <p:nvCxnSpPr>
          <p:cNvPr id="17" name="Connecteur droit 16"/>
          <p:cNvCxnSpPr/>
          <p:nvPr/>
        </p:nvCxnSpPr>
        <p:spPr>
          <a:xfrm rot="5400000">
            <a:off x="1992952" y="1692460"/>
            <a:ext cx="1323439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653877" y="2354974"/>
            <a:ext cx="2056482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 flipH="1" flipV="1">
            <a:off x="4058317" y="1685958"/>
            <a:ext cx="1320264" cy="16180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653877" y="1030741"/>
            <a:ext cx="2072662" cy="1587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16200000" flipH="1">
            <a:off x="5327112" y="2428942"/>
            <a:ext cx="400902" cy="1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529152" y="2629395"/>
            <a:ext cx="1135684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5400000" flipH="1" flipV="1">
            <a:off x="6463195" y="2429341"/>
            <a:ext cx="403289" cy="1590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529152" y="2228491"/>
            <a:ext cx="1138068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5400000">
            <a:off x="5411112" y="1538572"/>
            <a:ext cx="400110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5611961" y="1738627"/>
            <a:ext cx="1152436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 flipH="1" flipV="1">
            <a:off x="6564739" y="1538969"/>
            <a:ext cx="399316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5611961" y="1338517"/>
            <a:ext cx="1153230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036" y="2612837"/>
            <a:ext cx="1714500" cy="100330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rot="5400000" flipH="1" flipV="1">
            <a:off x="2410898" y="2386039"/>
            <a:ext cx="453597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3211242" y="3877631"/>
            <a:ext cx="522989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 flipV="1">
            <a:off x="1779346" y="3379546"/>
            <a:ext cx="414691" cy="237383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44569" y="1790702"/>
            <a:ext cx="72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SO</a:t>
            </a:r>
            <a:r>
              <a:rPr lang="fr-FR" baseline="-25000" dirty="0">
                <a:latin typeface="Times New Roman"/>
                <a:cs typeface="Times New Roman"/>
              </a:rPr>
              <a:t>3</a:t>
            </a:r>
            <a:r>
              <a:rPr lang="fr-FR" dirty="0"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67957" y="4139920"/>
            <a:ext cx="72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SO</a:t>
            </a:r>
            <a:r>
              <a:rPr lang="fr-FR" baseline="-25000" dirty="0">
                <a:latin typeface="Times New Roman"/>
                <a:cs typeface="Times New Roman"/>
              </a:rPr>
              <a:t>3</a:t>
            </a:r>
            <a:r>
              <a:rPr lang="fr-FR" dirty="0">
                <a:latin typeface="Times New Roman"/>
                <a:cs typeface="Times New Roman"/>
              </a:rPr>
              <a:t>H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34850" y="3431471"/>
            <a:ext cx="74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HO</a:t>
            </a:r>
            <a:r>
              <a:rPr lang="fr-FR" baseline="-25000" dirty="0">
                <a:latin typeface="Times New Roman"/>
                <a:cs typeface="Times New Roman"/>
              </a:rPr>
              <a:t>3</a:t>
            </a:r>
            <a:r>
              <a:rPr lang="fr-FR" dirty="0">
                <a:latin typeface="Times New Roman"/>
                <a:cs typeface="Times New Roman"/>
              </a:rPr>
              <a:t>S</a:t>
            </a:r>
          </a:p>
        </p:txBody>
      </p:sp>
      <p:cxnSp>
        <p:nvCxnSpPr>
          <p:cNvPr id="11" name="Connecteur droit 10"/>
          <p:cNvCxnSpPr/>
          <p:nvPr/>
        </p:nvCxnSpPr>
        <p:spPr>
          <a:xfrm rot="5400000" flipH="1" flipV="1">
            <a:off x="3245937" y="2386039"/>
            <a:ext cx="453598" cy="1589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67957" y="1759924"/>
            <a:ext cx="51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NH</a:t>
            </a:r>
          </a:p>
        </p:txBody>
      </p:sp>
      <p:cxnSp>
        <p:nvCxnSpPr>
          <p:cNvPr id="14" name="Connecteur droit 13"/>
          <p:cNvCxnSpPr>
            <a:stCxn id="12" idx="3"/>
          </p:cNvCxnSpPr>
          <p:nvPr/>
        </p:nvCxnSpPr>
        <p:spPr>
          <a:xfrm flipV="1">
            <a:off x="3777982" y="1954981"/>
            <a:ext cx="455495" cy="499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233477" y="1754926"/>
            <a:ext cx="540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CO</a:t>
            </a:r>
          </a:p>
        </p:txBody>
      </p:sp>
      <p:cxnSp>
        <p:nvCxnSpPr>
          <p:cNvPr id="17" name="Connecteur droit 16"/>
          <p:cNvCxnSpPr>
            <a:stCxn id="15" idx="3"/>
          </p:cNvCxnSpPr>
          <p:nvPr/>
        </p:nvCxnSpPr>
        <p:spPr>
          <a:xfrm>
            <a:off x="4774435" y="1954981"/>
            <a:ext cx="392898" cy="499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6200000" flipH="1">
            <a:off x="5142418" y="1979896"/>
            <a:ext cx="410920" cy="361090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 flipH="1" flipV="1">
            <a:off x="5123740" y="1550298"/>
            <a:ext cx="448276" cy="361090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528423" y="1506705"/>
            <a:ext cx="460702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528423" y="2365901"/>
            <a:ext cx="460702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16200000" flipH="1">
            <a:off x="5926855" y="1568974"/>
            <a:ext cx="448276" cy="323737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>
            <a:off x="5947238" y="2001865"/>
            <a:ext cx="407510" cy="32373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 flipH="1" flipV="1">
            <a:off x="5397609" y="1697314"/>
            <a:ext cx="261629" cy="186774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528423" y="2160034"/>
            <a:ext cx="460702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16200000" flipH="1">
            <a:off x="5873703" y="1752399"/>
            <a:ext cx="230841" cy="174321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6312862" y="1954980"/>
            <a:ext cx="460702" cy="4999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773564" y="1754926"/>
            <a:ext cx="626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CH</a:t>
            </a:r>
            <a:r>
              <a:rPr lang="fr-FR" sz="2000" baseline="-25000" dirty="0"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56" name="Connecteur droit 55"/>
          <p:cNvCxnSpPr/>
          <p:nvPr/>
        </p:nvCxnSpPr>
        <p:spPr>
          <a:xfrm rot="16200000" flipH="1">
            <a:off x="5953347" y="2403266"/>
            <a:ext cx="395292" cy="323737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6312862" y="2613633"/>
            <a:ext cx="653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NO</a:t>
            </a:r>
            <a:r>
              <a:rPr lang="fr-FR" sz="2000" baseline="-25000" dirty="0"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60" name="Connecteur droit avec flèche 59"/>
          <p:cNvCxnSpPr/>
          <p:nvPr/>
        </p:nvCxnSpPr>
        <p:spPr>
          <a:xfrm rot="16200000" flipH="1">
            <a:off x="6093651" y="3394821"/>
            <a:ext cx="787060" cy="24903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5989124" y="3939865"/>
            <a:ext cx="12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Réduction</a:t>
            </a:r>
          </a:p>
        </p:txBody>
      </p:sp>
      <p:cxnSp>
        <p:nvCxnSpPr>
          <p:cNvPr id="63" name="Connecteur droit avec flèche 62"/>
          <p:cNvCxnSpPr/>
          <p:nvPr/>
        </p:nvCxnSpPr>
        <p:spPr>
          <a:xfrm rot="5400000">
            <a:off x="6160520" y="4679088"/>
            <a:ext cx="678226" cy="1588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5528423" y="5018995"/>
            <a:ext cx="2172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Condensation</a:t>
            </a:r>
          </a:p>
          <a:p>
            <a:r>
              <a:rPr lang="fr-FR" sz="2000" dirty="0">
                <a:latin typeface="Times New Roman"/>
                <a:cs typeface="Times New Roman"/>
              </a:rPr>
              <a:t>avec le chlorure</a:t>
            </a:r>
          </a:p>
          <a:p>
            <a:r>
              <a:rPr lang="fr-FR" sz="2000" dirty="0">
                <a:latin typeface="Times New Roman"/>
                <a:cs typeface="Times New Roman"/>
              </a:rPr>
              <a:t>de 3-nitrobenzoyle</a:t>
            </a:r>
          </a:p>
        </p:txBody>
      </p:sp>
      <p:cxnSp>
        <p:nvCxnSpPr>
          <p:cNvPr id="66" name="Connecteur droit avec flèche 65"/>
          <p:cNvCxnSpPr/>
          <p:nvPr/>
        </p:nvCxnSpPr>
        <p:spPr>
          <a:xfrm rot="10800000" flipV="1">
            <a:off x="4233477" y="5566094"/>
            <a:ext cx="933856" cy="12452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2836177" y="5070715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Réduction</a:t>
            </a:r>
          </a:p>
          <a:p>
            <a:r>
              <a:rPr lang="fr-FR" sz="2000" dirty="0">
                <a:latin typeface="Times New Roman"/>
                <a:cs typeface="Times New Roman"/>
              </a:rPr>
              <a:t>du groupe</a:t>
            </a:r>
          </a:p>
          <a:p>
            <a:r>
              <a:rPr lang="fr-FR" sz="2000" dirty="0" err="1">
                <a:latin typeface="Times New Roman"/>
                <a:cs typeface="Times New Roman"/>
              </a:rPr>
              <a:t>nitro</a:t>
            </a:r>
            <a:endParaRPr lang="fr-FR" sz="2000" dirty="0">
              <a:latin typeface="Times New Roman"/>
              <a:cs typeface="Times New Roman"/>
            </a:endParaRPr>
          </a:p>
        </p:txBody>
      </p:sp>
      <p:cxnSp>
        <p:nvCxnSpPr>
          <p:cNvPr id="69" name="Connecteur droit avec flèche 68"/>
          <p:cNvCxnSpPr>
            <a:stCxn id="67" idx="1"/>
          </p:cNvCxnSpPr>
          <p:nvPr/>
        </p:nvCxnSpPr>
        <p:spPr>
          <a:xfrm rot="10800000">
            <a:off x="2042031" y="5578547"/>
            <a:ext cx="794147" cy="1588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561411" y="5118470"/>
            <a:ext cx="1595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Condensation</a:t>
            </a:r>
          </a:p>
          <a:p>
            <a:r>
              <a:rPr lang="fr-FR" sz="2000" dirty="0">
                <a:latin typeface="Times New Roman"/>
                <a:cs typeface="Times New Roman"/>
              </a:rPr>
              <a:t>avec le </a:t>
            </a:r>
          </a:p>
          <a:p>
            <a:r>
              <a:rPr lang="fr-FR" sz="2000" dirty="0">
                <a:latin typeface="Times New Roman"/>
                <a:cs typeface="Times New Roman"/>
              </a:rPr>
              <a:t>phosgène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32689" y="759579"/>
            <a:ext cx="7773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Le produit final est une urée complexe:</a:t>
            </a:r>
          </a:p>
          <a:p>
            <a:r>
              <a:rPr lang="fr-FR" sz="3200" dirty="0">
                <a:latin typeface="Times New Roman"/>
                <a:cs typeface="Times New Roman"/>
              </a:rPr>
              <a:t>le Fourneau 309, actif contre le trypanosome.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288EFE-E17A-D04C-A47F-77637D966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34" y="1836797"/>
            <a:ext cx="5859921" cy="476118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70432" y="772031"/>
            <a:ext cx="7066959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Dans un deuxième temps, Fourneau qui</a:t>
            </a:r>
          </a:p>
          <a:p>
            <a:r>
              <a:rPr lang="fr-FR" sz="3200" dirty="0">
                <a:latin typeface="Times New Roman"/>
                <a:cs typeface="Times New Roman"/>
              </a:rPr>
              <a:t>n’a pas pu se procurer assez de Bayer 206</a:t>
            </a:r>
          </a:p>
          <a:p>
            <a:r>
              <a:rPr lang="fr-FR" sz="3200" dirty="0">
                <a:latin typeface="Times New Roman"/>
                <a:cs typeface="Times New Roman"/>
              </a:rPr>
              <a:t>pour en effectuer l’analyse, va tenter de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montrer que des modifications chimiques</a:t>
            </a:r>
          </a:p>
          <a:p>
            <a:r>
              <a:rPr lang="fr-FR" sz="3200" dirty="0">
                <a:latin typeface="Times New Roman"/>
                <a:cs typeface="Times New Roman"/>
              </a:rPr>
              <a:t>de la molécule obtenue ne vont pas</a:t>
            </a:r>
          </a:p>
          <a:p>
            <a:r>
              <a:rPr lang="fr-FR" sz="3200" dirty="0">
                <a:latin typeface="Times New Roman"/>
                <a:cs typeface="Times New Roman"/>
              </a:rPr>
              <a:t>permettre d’accéder à des substances plus</a:t>
            </a:r>
          </a:p>
          <a:p>
            <a:r>
              <a:rPr lang="fr-FR" sz="3200" dirty="0">
                <a:latin typeface="Times New Roman"/>
                <a:cs typeface="Times New Roman"/>
              </a:rPr>
              <a:t>actives.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Pour ce faire, il va pratiquer une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PHARMACOMODULATION.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71598" y="429603"/>
            <a:ext cx="12618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Déplacer</a:t>
            </a:r>
          </a:p>
          <a:p>
            <a:r>
              <a:rPr lang="fr-FR" sz="2000" dirty="0">
                <a:latin typeface="Times New Roman"/>
                <a:cs typeface="Times New Roman"/>
              </a:rPr>
              <a:t>le méthyle</a:t>
            </a:r>
          </a:p>
          <a:p>
            <a:r>
              <a:rPr lang="fr-FR" sz="2000" dirty="0">
                <a:latin typeface="Times New Roman"/>
                <a:cs typeface="Times New Roman"/>
              </a:rPr>
              <a:t>sur un</a:t>
            </a:r>
          </a:p>
          <a:p>
            <a:r>
              <a:rPr lang="fr-FR" sz="2000" dirty="0">
                <a:latin typeface="Times New Roman"/>
                <a:cs typeface="Times New Roman"/>
              </a:rPr>
              <a:t>autre</a:t>
            </a:r>
          </a:p>
          <a:p>
            <a:r>
              <a:rPr lang="fr-FR" sz="2000" dirty="0">
                <a:latin typeface="Times New Roman"/>
                <a:cs typeface="Times New Roman"/>
              </a:rPr>
              <a:t>sommet</a:t>
            </a:r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55990" y="1245211"/>
            <a:ext cx="1631216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70804" y="2061613"/>
            <a:ext cx="1262678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 flipH="1" flipV="1">
            <a:off x="1318271" y="1245608"/>
            <a:ext cx="1630423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871598" y="429603"/>
            <a:ext cx="1262679" cy="1587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134277" y="1245211"/>
            <a:ext cx="368455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2198449" y="1551082"/>
            <a:ext cx="608566" cy="1588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47862" y="2590039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Supprimer</a:t>
            </a:r>
          </a:p>
          <a:p>
            <a:r>
              <a:rPr lang="fr-FR" sz="2000" dirty="0">
                <a:latin typeface="Times New Roman"/>
                <a:cs typeface="Times New Roman"/>
              </a:rPr>
              <a:t>le méthyle</a:t>
            </a:r>
          </a:p>
        </p:txBody>
      </p:sp>
      <p:cxnSp>
        <p:nvCxnSpPr>
          <p:cNvPr id="18" name="Connecteur droit 17"/>
          <p:cNvCxnSpPr/>
          <p:nvPr/>
        </p:nvCxnSpPr>
        <p:spPr>
          <a:xfrm rot="5400000">
            <a:off x="193919" y="2943982"/>
            <a:ext cx="707886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548656" y="3297925"/>
            <a:ext cx="1273914" cy="794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H="1" flipV="1">
            <a:off x="1468627" y="2944776"/>
            <a:ext cx="707886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47068" y="2590039"/>
            <a:ext cx="1274708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1821776" y="2253832"/>
            <a:ext cx="519088" cy="336207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209363" y="5242339"/>
            <a:ext cx="1602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Déplacer</a:t>
            </a:r>
          </a:p>
          <a:p>
            <a:r>
              <a:rPr lang="fr-FR" sz="2000" dirty="0">
                <a:latin typeface="Times New Roman"/>
                <a:cs typeface="Times New Roman"/>
              </a:rPr>
              <a:t>des fonctions </a:t>
            </a:r>
          </a:p>
          <a:p>
            <a:r>
              <a:rPr lang="fr-FR" sz="2000" dirty="0" err="1">
                <a:latin typeface="Times New Roman"/>
                <a:cs typeface="Times New Roman"/>
              </a:rPr>
              <a:t>sulfonyle</a:t>
            </a:r>
            <a:endParaRPr lang="fr-FR" sz="2000" dirty="0">
              <a:latin typeface="Times New Roman"/>
              <a:cs typeface="Times New Roman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rot="5400000">
            <a:off x="6701532" y="5750170"/>
            <a:ext cx="1015663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7208569" y="6258002"/>
            <a:ext cx="1602990" cy="794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 flipH="1" flipV="1">
            <a:off x="8304124" y="5750567"/>
            <a:ext cx="1014870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210158" y="5242339"/>
            <a:ext cx="1600607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cxnSpLocks/>
            <a:stCxn id="28" idx="1"/>
          </p:cNvCxnSpPr>
          <p:nvPr/>
        </p:nvCxnSpPr>
        <p:spPr>
          <a:xfrm flipH="1" flipV="1">
            <a:off x="6474372" y="5095664"/>
            <a:ext cx="734991" cy="654507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108970" y="5529769"/>
            <a:ext cx="1645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Remplacer</a:t>
            </a:r>
          </a:p>
          <a:p>
            <a:r>
              <a:rPr lang="fr-FR" sz="2000" dirty="0">
                <a:latin typeface="Times New Roman"/>
                <a:cs typeface="Times New Roman"/>
              </a:rPr>
              <a:t>des </a:t>
            </a:r>
            <a:r>
              <a:rPr lang="fr-FR" sz="2000" dirty="0" err="1">
                <a:latin typeface="Times New Roman"/>
                <a:cs typeface="Times New Roman"/>
              </a:rPr>
              <a:t>sulfonyles</a:t>
            </a:r>
            <a:endParaRPr lang="fr-FR" sz="2000" dirty="0">
              <a:latin typeface="Times New Roman"/>
              <a:cs typeface="Times New Roman"/>
            </a:endParaRPr>
          </a:p>
          <a:p>
            <a:r>
              <a:rPr lang="fr-FR" sz="2000" dirty="0">
                <a:latin typeface="Times New Roman"/>
                <a:cs typeface="Times New Roman"/>
              </a:rPr>
              <a:t>par des OH</a:t>
            </a:r>
          </a:p>
        </p:txBody>
      </p:sp>
      <p:cxnSp>
        <p:nvCxnSpPr>
          <p:cNvPr id="41" name="Connecteur droit 40"/>
          <p:cNvCxnSpPr/>
          <p:nvPr/>
        </p:nvCxnSpPr>
        <p:spPr>
          <a:xfrm rot="5400000">
            <a:off x="600344" y="6035218"/>
            <a:ext cx="1015663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07381" y="6542256"/>
            <a:ext cx="1646619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6200000" flipV="1">
            <a:off x="2246167" y="6037600"/>
            <a:ext cx="1015662" cy="2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107381" y="5525004"/>
            <a:ext cx="1645027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cxnSpLocks/>
            <a:stCxn id="39" idx="0"/>
          </p:cNvCxnSpPr>
          <p:nvPr/>
        </p:nvCxnSpPr>
        <p:spPr>
          <a:xfrm flipV="1">
            <a:off x="1931484" y="5065986"/>
            <a:ext cx="617825" cy="463783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7210158" y="3573756"/>
            <a:ext cx="1377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/>
                <a:cs typeface="Times New Roman"/>
              </a:rPr>
              <a:t>Déplacer la</a:t>
            </a:r>
          </a:p>
          <a:p>
            <a:r>
              <a:rPr lang="fr-FR" sz="2000" dirty="0">
                <a:latin typeface="Times New Roman"/>
                <a:cs typeface="Times New Roman"/>
              </a:rPr>
              <a:t>fonction</a:t>
            </a:r>
          </a:p>
          <a:p>
            <a:r>
              <a:rPr lang="fr-FR" sz="2000" dirty="0">
                <a:latin typeface="Times New Roman"/>
                <a:cs typeface="Times New Roman"/>
              </a:rPr>
              <a:t>amide</a:t>
            </a:r>
          </a:p>
        </p:txBody>
      </p:sp>
      <p:cxnSp>
        <p:nvCxnSpPr>
          <p:cNvPr id="52" name="Connecteur droit 51"/>
          <p:cNvCxnSpPr/>
          <p:nvPr/>
        </p:nvCxnSpPr>
        <p:spPr>
          <a:xfrm rot="5400000">
            <a:off x="6700738" y="4081587"/>
            <a:ext cx="1015663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209363" y="4590213"/>
            <a:ext cx="1378095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 flipH="1" flipV="1">
            <a:off x="8078436" y="4082779"/>
            <a:ext cx="1018045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7207775" y="3574550"/>
            <a:ext cx="1380478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50" idx="1"/>
          </p:cNvCxnSpPr>
          <p:nvPr/>
        </p:nvCxnSpPr>
        <p:spPr>
          <a:xfrm rot="10800000">
            <a:off x="6611696" y="3735634"/>
            <a:ext cx="598462" cy="345955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B2D264B5-BE9A-3E4B-AB91-CCDE4343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43" y="1405895"/>
            <a:ext cx="5003536" cy="40653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31523" y="1095786"/>
            <a:ext cx="726112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Aucune de ces molécules ne se montre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aussi active que le Fourneau 309 ou</a:t>
            </a:r>
          </a:p>
          <a:p>
            <a:r>
              <a:rPr lang="fr-FR" sz="3200" dirty="0">
                <a:latin typeface="Times New Roman"/>
                <a:cs typeface="Times New Roman"/>
              </a:rPr>
              <a:t>le Bayer 206.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En fait, il s’agit bien de la même molécule:</a:t>
            </a:r>
          </a:p>
          <a:p>
            <a:r>
              <a:rPr lang="fr-FR" sz="3200" dirty="0">
                <a:latin typeface="Times New Roman"/>
                <a:cs typeface="Times New Roman"/>
              </a:rPr>
              <a:t>la </a:t>
            </a:r>
            <a:r>
              <a:rPr lang="fr-FR" sz="3200" dirty="0" err="1">
                <a:latin typeface="Times New Roman"/>
                <a:cs typeface="Times New Roman"/>
              </a:rPr>
              <a:t>suramine</a:t>
            </a:r>
            <a:r>
              <a:rPr lang="fr-FR" sz="3200" dirty="0">
                <a:latin typeface="Times New Roman"/>
                <a:cs typeface="Times New Roman"/>
              </a:rPr>
              <a:t>.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Mais cela, on ne le saura que plus tard.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8877" y="896552"/>
            <a:ext cx="7306808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La méthodologie conçue par Fourneau</a:t>
            </a:r>
          </a:p>
          <a:p>
            <a:r>
              <a:rPr lang="fr-FR" sz="3200" dirty="0">
                <a:latin typeface="Times New Roman"/>
                <a:cs typeface="Times New Roman"/>
              </a:rPr>
              <a:t>consiste à prévoir la synthèse de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nouvelles molécules, uniquement</a:t>
            </a:r>
          </a:p>
          <a:p>
            <a:r>
              <a:rPr lang="fr-FR" sz="3200" dirty="0">
                <a:latin typeface="Times New Roman"/>
                <a:cs typeface="Times New Roman"/>
              </a:rPr>
              <a:t>en fonction de l’activité souhaitée,</a:t>
            </a:r>
          </a:p>
          <a:p>
            <a:r>
              <a:rPr lang="fr-FR" sz="3200" dirty="0">
                <a:latin typeface="Times New Roman"/>
                <a:cs typeface="Times New Roman"/>
              </a:rPr>
              <a:t>en s’inspirant de la structure de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molécules actives et en les modifiant</a:t>
            </a:r>
          </a:p>
          <a:p>
            <a:r>
              <a:rPr lang="fr-FR" sz="3200" dirty="0">
                <a:latin typeface="Times New Roman"/>
                <a:cs typeface="Times New Roman"/>
              </a:rPr>
              <a:t>chimiquement pour en améliorer l’activité.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Le but final est l’activité, la synthèse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chimique est le moyen d’y parvenir.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79" y="687793"/>
            <a:ext cx="3202392" cy="48035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74352" y="1382184"/>
            <a:ext cx="509546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Le cocaïer est un petit arbuste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qui pousse en Bolivie.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En mâchant les feuilles avec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des cendres, les Indiens</a:t>
            </a:r>
          </a:p>
          <a:p>
            <a:r>
              <a:rPr lang="fr-FR" sz="3200" dirty="0">
                <a:latin typeface="Times New Roman"/>
                <a:cs typeface="Times New Roman"/>
              </a:rPr>
              <a:t>obtenaient une action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stimulante.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151" y="178676"/>
            <a:ext cx="48504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Dès 1855, F. </a:t>
            </a:r>
            <a:r>
              <a:rPr lang="fr-FR" sz="3200" dirty="0" err="1">
                <a:latin typeface="Times New Roman"/>
                <a:cs typeface="Times New Roman"/>
              </a:rPr>
              <a:t>Goedeke</a:t>
            </a:r>
            <a:r>
              <a:rPr lang="fr-FR" sz="3200" dirty="0">
                <a:latin typeface="Times New Roman"/>
                <a:cs typeface="Times New Roman"/>
              </a:rPr>
              <a:t> isola des feuilles, une substance.</a:t>
            </a:r>
          </a:p>
          <a:p>
            <a:r>
              <a:rPr lang="fr-FR" sz="3200" dirty="0">
                <a:latin typeface="Times New Roman"/>
                <a:cs typeface="Times New Roman"/>
              </a:rPr>
              <a:t>Niemann en démontra la nature alcaloïdique puis l’</a:t>
            </a:r>
          </a:p>
          <a:p>
            <a:r>
              <a:rPr lang="fr-FR" sz="3200" dirty="0">
                <a:latin typeface="Times New Roman"/>
                <a:cs typeface="Times New Roman"/>
              </a:rPr>
              <a:t>activité anesthésique (1859).</a:t>
            </a:r>
          </a:p>
          <a:p>
            <a:r>
              <a:rPr lang="fr-FR" sz="3200" dirty="0">
                <a:latin typeface="Times New Roman"/>
                <a:cs typeface="Times New Roman"/>
              </a:rPr>
              <a:t>En 1875, M.W. </a:t>
            </a:r>
            <a:r>
              <a:rPr lang="fr-FR" sz="3200" dirty="0" err="1">
                <a:latin typeface="Times New Roman"/>
                <a:cs typeface="Times New Roman"/>
              </a:rPr>
              <a:t>Lossen</a:t>
            </a:r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en établit la constitution:</a:t>
            </a:r>
          </a:p>
          <a:p>
            <a:r>
              <a:rPr lang="fr-FR" sz="3200" dirty="0">
                <a:latin typeface="Times New Roman"/>
                <a:cs typeface="Times New Roman"/>
              </a:rPr>
              <a:t>C’était la cocaïne.</a:t>
            </a:r>
          </a:p>
          <a:p>
            <a:r>
              <a:rPr lang="fr-FR" sz="3200" dirty="0">
                <a:latin typeface="Times New Roman"/>
                <a:cs typeface="Times New Roman"/>
              </a:rPr>
              <a:t>C’était alors le seul anesthésique local disponible, en dépit de ses graves effets secondaires.</a:t>
            </a:r>
          </a:p>
        </p:txBody>
      </p:sp>
      <p:pic>
        <p:nvPicPr>
          <p:cNvPr id="3" name="Image 2" descr="img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094" y="444500"/>
            <a:ext cx="2876181" cy="59453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61999" y="567765"/>
            <a:ext cx="7898516" cy="4688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En 1904, Ernest Fourneau examine la formule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telle qu’on l’écrit à l’époque et constate que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c’est un ester d’un </a:t>
            </a:r>
            <a:r>
              <a:rPr lang="fr-FR" sz="3200" dirty="0" err="1">
                <a:latin typeface="Times New Roman"/>
                <a:cs typeface="Times New Roman"/>
              </a:rPr>
              <a:t>aminoalcool</a:t>
            </a:r>
            <a:r>
              <a:rPr lang="fr-FR" sz="3200" dirty="0">
                <a:latin typeface="Times New Roman"/>
                <a:cs typeface="Times New Roman"/>
              </a:rPr>
              <a:t> et de l’acide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benzoïque: 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CH</a:t>
            </a:r>
            <a:r>
              <a:rPr lang="fr-FR" sz="3200" baseline="-25000" dirty="0">
                <a:latin typeface="Times New Roman"/>
                <a:cs typeface="Times New Roman"/>
              </a:rPr>
              <a:t>2          </a:t>
            </a:r>
            <a:r>
              <a:rPr lang="fr-FR" sz="3200" dirty="0">
                <a:latin typeface="Times New Roman"/>
                <a:cs typeface="Times New Roman"/>
              </a:rPr>
              <a:t>CH          CH    CO    O     CH</a:t>
            </a:r>
            <a:r>
              <a:rPr lang="fr-FR" sz="3200" baseline="-25000" dirty="0">
                <a:latin typeface="Times New Roman"/>
                <a:cs typeface="Times New Roman"/>
              </a:rPr>
              <a:t>3</a:t>
            </a:r>
          </a:p>
          <a:p>
            <a:endParaRPr lang="fr-FR" sz="3200" baseline="-250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			N   CH</a:t>
            </a:r>
            <a:r>
              <a:rPr lang="fr-FR" sz="3200" baseline="-25000" dirty="0">
                <a:latin typeface="Times New Roman"/>
                <a:cs typeface="Times New Roman"/>
              </a:rPr>
              <a:t>3    </a:t>
            </a:r>
            <a:r>
              <a:rPr lang="fr-FR" sz="3200" dirty="0">
                <a:latin typeface="Times New Roman"/>
                <a:cs typeface="Times New Roman"/>
              </a:rPr>
              <a:t> CH	   O       CO    C</a:t>
            </a:r>
            <a:r>
              <a:rPr lang="fr-FR" sz="3200" baseline="-25000" dirty="0">
                <a:latin typeface="Times New Roman"/>
                <a:cs typeface="Times New Roman"/>
              </a:rPr>
              <a:t>6</a:t>
            </a:r>
            <a:r>
              <a:rPr lang="fr-FR" sz="3200" dirty="0">
                <a:latin typeface="Times New Roman"/>
                <a:cs typeface="Times New Roman"/>
              </a:rPr>
              <a:t>H</a:t>
            </a:r>
            <a:r>
              <a:rPr lang="fr-FR" sz="3200" baseline="-25000" dirty="0">
                <a:latin typeface="Times New Roman"/>
                <a:cs typeface="Times New Roman"/>
              </a:rPr>
              <a:t>5</a:t>
            </a:r>
            <a:endParaRPr lang="fr-FR" sz="3200" dirty="0">
              <a:latin typeface="Times New Roman"/>
              <a:cs typeface="Times New Roman"/>
            </a:endParaRPr>
          </a:p>
          <a:p>
            <a:endParaRPr lang="fr-FR" sz="3200" baseline="-25000" dirty="0">
              <a:ln>
                <a:solidFill>
                  <a:srgbClr val="0D0D0D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CH</a:t>
            </a:r>
            <a:r>
              <a:rPr lang="fr-FR" sz="3200" baseline="-25000" dirty="0">
                <a:latin typeface="Times New Roman"/>
                <a:cs typeface="Times New Roman"/>
              </a:rPr>
              <a:t>2</a:t>
            </a:r>
            <a:r>
              <a:rPr lang="fr-FR" sz="3200" dirty="0">
                <a:latin typeface="Times New Roman"/>
                <a:cs typeface="Times New Roman"/>
              </a:rPr>
              <a:t>      CH           CH</a:t>
            </a:r>
            <a:r>
              <a:rPr lang="fr-FR" sz="3200" baseline="-25000" dirty="0"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4" name="Connecteur droit 3"/>
          <p:cNvCxnSpPr/>
          <p:nvPr/>
        </p:nvCxnSpPr>
        <p:spPr>
          <a:xfrm rot="5400000">
            <a:off x="418358" y="4093882"/>
            <a:ext cx="1105647" cy="2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553882" y="3302000"/>
            <a:ext cx="567765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6200000" flipH="1">
            <a:off x="2188882" y="3712882"/>
            <a:ext cx="358588" cy="14941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2203823" y="4474882"/>
            <a:ext cx="328707" cy="14942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898588" y="3303588"/>
            <a:ext cx="836706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553882" y="4930588"/>
            <a:ext cx="567765" cy="14941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10800000" flipV="1">
            <a:off x="2472764" y="4123765"/>
            <a:ext cx="283882" cy="1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422588" y="3305176"/>
            <a:ext cx="268941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423647" y="3306764"/>
            <a:ext cx="283882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125882" y="3308352"/>
            <a:ext cx="358589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5400000">
            <a:off x="3795058" y="3720353"/>
            <a:ext cx="358588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5400000">
            <a:off x="3810793" y="4482353"/>
            <a:ext cx="328708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422588" y="4123765"/>
            <a:ext cx="268941" cy="1590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229412" y="4123765"/>
            <a:ext cx="478117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6484471" y="4125355"/>
            <a:ext cx="194235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2756646" y="4945529"/>
            <a:ext cx="978648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190" y="560345"/>
            <a:ext cx="9015810" cy="5837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Dans le but de conserver l’activité anesthésique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locale, sans les effets </a:t>
            </a:r>
            <a:r>
              <a:rPr lang="fr-FR" sz="3200" dirty="0" err="1">
                <a:latin typeface="Times New Roman"/>
                <a:cs typeface="Times New Roman"/>
              </a:rPr>
              <a:t>addictifs</a:t>
            </a:r>
            <a:r>
              <a:rPr lang="fr-FR" sz="3200" dirty="0">
                <a:latin typeface="Times New Roman"/>
                <a:cs typeface="Times New Roman"/>
              </a:rPr>
              <a:t>, il décide de simplifier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la formule, en gardant les fonctions, et réalise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la synthèse d’un autre ester benzoïque d’</a:t>
            </a:r>
            <a:r>
              <a:rPr lang="fr-FR" sz="3200" dirty="0" err="1">
                <a:latin typeface="Times New Roman"/>
                <a:cs typeface="Times New Roman"/>
              </a:rPr>
              <a:t>aminoalcool</a:t>
            </a:r>
            <a:r>
              <a:rPr lang="fr-FR" sz="3200" dirty="0">
                <a:latin typeface="Times New Roman"/>
                <a:cs typeface="Times New Roman"/>
              </a:rPr>
              <a:t>.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      CH</a:t>
            </a:r>
            <a:r>
              <a:rPr lang="fr-FR" sz="3200" baseline="-25000" dirty="0">
                <a:latin typeface="Times New Roman"/>
                <a:cs typeface="Times New Roman"/>
              </a:rPr>
              <a:t>3</a:t>
            </a:r>
            <a:r>
              <a:rPr lang="fr-FR" sz="3200" dirty="0">
                <a:latin typeface="Times New Roman"/>
                <a:cs typeface="Times New Roman"/>
              </a:rPr>
              <a:t>                   CH</a:t>
            </a:r>
            <a:r>
              <a:rPr lang="fr-FR" sz="3200" baseline="-25000" dirty="0">
                <a:latin typeface="Times New Roman"/>
                <a:cs typeface="Times New Roman"/>
              </a:rPr>
              <a:t>3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      N          CH</a:t>
            </a:r>
            <a:r>
              <a:rPr lang="fr-FR" sz="3200" baseline="-25000" dirty="0">
                <a:latin typeface="Times New Roman"/>
                <a:cs typeface="Times New Roman"/>
              </a:rPr>
              <a:t>2</a:t>
            </a:r>
            <a:r>
              <a:rPr lang="fr-FR" sz="3200" dirty="0">
                <a:latin typeface="Times New Roman"/>
                <a:cs typeface="Times New Roman"/>
              </a:rPr>
              <a:t>      C      O     CO    C</a:t>
            </a:r>
            <a:r>
              <a:rPr lang="fr-FR" sz="3200" baseline="-25000" dirty="0">
                <a:latin typeface="Times New Roman"/>
                <a:cs typeface="Times New Roman"/>
              </a:rPr>
              <a:t>6</a:t>
            </a:r>
            <a:r>
              <a:rPr lang="fr-FR" sz="3200" dirty="0">
                <a:latin typeface="Times New Roman"/>
                <a:cs typeface="Times New Roman"/>
              </a:rPr>
              <a:t> H</a:t>
            </a:r>
            <a:r>
              <a:rPr lang="fr-FR" sz="3200" baseline="-25000" dirty="0">
                <a:latin typeface="Times New Roman"/>
                <a:cs typeface="Times New Roman"/>
              </a:rPr>
              <a:t>5</a:t>
            </a:r>
          </a:p>
          <a:p>
            <a:endParaRPr lang="fr-FR" sz="32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      CH</a:t>
            </a:r>
            <a:r>
              <a:rPr lang="fr-FR" sz="3200" baseline="-25000" dirty="0">
                <a:latin typeface="Times New Roman"/>
                <a:cs typeface="Times New Roman"/>
              </a:rPr>
              <a:t>3</a:t>
            </a:r>
            <a:r>
              <a:rPr lang="fr-FR" sz="3200" dirty="0">
                <a:latin typeface="Times New Roman"/>
                <a:cs typeface="Times New Roman"/>
              </a:rPr>
              <a:t>                   CH</a:t>
            </a:r>
            <a:r>
              <a:rPr lang="fr-FR" sz="3200" baseline="-25000" dirty="0">
                <a:latin typeface="Times New Roman"/>
                <a:cs typeface="Times New Roman"/>
              </a:rPr>
              <a:t>2</a:t>
            </a:r>
            <a:r>
              <a:rPr lang="fr-FR" sz="3200" dirty="0">
                <a:latin typeface="Times New Roman"/>
                <a:cs typeface="Times New Roman"/>
              </a:rPr>
              <a:t>       CH</a:t>
            </a:r>
            <a:r>
              <a:rPr lang="fr-FR" sz="3200" baseline="-25000" dirty="0">
                <a:latin typeface="Times New Roman"/>
                <a:cs typeface="Times New Roman"/>
              </a:rPr>
              <a:t>3</a:t>
            </a:r>
          </a:p>
          <a:p>
            <a:endParaRPr lang="fr-FR" sz="3200" baseline="-25000" dirty="0">
              <a:latin typeface="Times New Roman"/>
              <a:cs typeface="Times New Roman"/>
            </a:endParaRPr>
          </a:p>
          <a:p>
            <a:r>
              <a:rPr lang="fr-FR" sz="3200" dirty="0">
                <a:latin typeface="Times New Roman"/>
                <a:cs typeface="Times New Roman"/>
              </a:rPr>
              <a:t>L’ </a:t>
            </a:r>
            <a:r>
              <a:rPr lang="fr-FR" sz="3200" dirty="0" err="1">
                <a:latin typeface="Times New Roman"/>
                <a:cs typeface="Times New Roman"/>
              </a:rPr>
              <a:t>amyléine</a:t>
            </a:r>
            <a:r>
              <a:rPr lang="fr-FR" sz="3200" dirty="0">
                <a:latin typeface="Times New Roman"/>
                <a:cs typeface="Times New Roman"/>
              </a:rPr>
              <a:t>.</a:t>
            </a:r>
          </a:p>
        </p:txBody>
      </p:sp>
      <p:cxnSp>
        <p:nvCxnSpPr>
          <p:cNvPr id="4" name="Connecteur droit 3"/>
          <p:cNvCxnSpPr/>
          <p:nvPr/>
        </p:nvCxnSpPr>
        <p:spPr>
          <a:xfrm rot="5400000">
            <a:off x="721147" y="3913742"/>
            <a:ext cx="478118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5400000">
            <a:off x="727028" y="4792862"/>
            <a:ext cx="463177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227635" y="4331747"/>
            <a:ext cx="717176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851372" y="4333335"/>
            <a:ext cx="423347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3347344" y="3914137"/>
            <a:ext cx="477323" cy="3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854767" y="4334923"/>
            <a:ext cx="448235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694189" y="4336511"/>
            <a:ext cx="298824" cy="3176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7387876" y="5649010"/>
            <a:ext cx="1588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3354420" y="4793655"/>
            <a:ext cx="463178" cy="3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303002" y="5329503"/>
            <a:ext cx="463176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777452" y="4339687"/>
            <a:ext cx="236576" cy="1588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210" y="359175"/>
            <a:ext cx="79215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La molécule montre effectivement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une activité anesthésique locale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et Fourneau décide d’appeler son chlorhydrate: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Stovaïne, par référence à la traduction anglaise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de son nom STOVE.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846" y="3145971"/>
            <a:ext cx="5085723" cy="3460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0456" y="705523"/>
            <a:ext cx="83150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Times New Roman"/>
                <a:cs typeface="Times New Roman"/>
              </a:rPr>
              <a:t>Einhorn</a:t>
            </a:r>
            <a:r>
              <a:rPr lang="fr-FR" sz="3200" dirty="0">
                <a:latin typeface="Times New Roman"/>
                <a:cs typeface="Times New Roman"/>
              </a:rPr>
              <a:t>, à la même époque, suit un raisonnement</a:t>
            </a:r>
          </a:p>
          <a:p>
            <a:r>
              <a:rPr lang="fr-FR" sz="3200" dirty="0">
                <a:latin typeface="Times New Roman"/>
                <a:cs typeface="Times New Roman"/>
              </a:rPr>
              <a:t>analogue, et prépare un autre ester benzoïque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 d’</a:t>
            </a:r>
            <a:r>
              <a:rPr lang="fr-FR" sz="3200" dirty="0" err="1">
                <a:latin typeface="Times New Roman"/>
                <a:cs typeface="Times New Roman"/>
              </a:rPr>
              <a:t>aminoalcool</a:t>
            </a:r>
            <a:r>
              <a:rPr lang="fr-FR" sz="3200" dirty="0">
                <a:latin typeface="Times New Roman"/>
                <a:cs typeface="Times New Roman"/>
              </a:rPr>
              <a:t>. Il obtient, lui aussi, </a:t>
            </a:r>
          </a:p>
          <a:p>
            <a:r>
              <a:rPr lang="fr-FR" sz="3200" dirty="0">
                <a:latin typeface="Times New Roman"/>
                <a:cs typeface="Times New Roman"/>
              </a:rPr>
              <a:t>un anesthésique local:</a:t>
            </a:r>
          </a:p>
        </p:txBody>
      </p:sp>
      <p:pic>
        <p:nvPicPr>
          <p:cNvPr id="3" name="Image 2" descr="Capture d’écran 2016-11-01 à 16.27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09" y="3290702"/>
            <a:ext cx="3237365" cy="2449322"/>
          </a:xfrm>
          <a:prstGeom prst="rect">
            <a:avLst/>
          </a:prstGeom>
        </p:spPr>
      </p:pic>
      <p:pic>
        <p:nvPicPr>
          <p:cNvPr id="4" name="Image 3" descr="220px-Alfred_Einho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553" y="2493767"/>
            <a:ext cx="2794000" cy="4025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ovocaine 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18" y="758576"/>
            <a:ext cx="6553200" cy="32893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82106" y="4619733"/>
            <a:ext cx="53573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Le chlorhydrate de procaïne est</a:t>
            </a:r>
          </a:p>
          <a:p>
            <a:r>
              <a:rPr lang="fr-FR" sz="3200" dirty="0">
                <a:latin typeface="Times New Roman"/>
                <a:cs typeface="Times New Roman"/>
              </a:rPr>
              <a:t>commercialisé sous le nom de</a:t>
            </a:r>
          </a:p>
          <a:p>
            <a:r>
              <a:rPr lang="fr-FR" sz="3200" dirty="0">
                <a:latin typeface="Times New Roman"/>
                <a:cs typeface="Times New Roman"/>
              </a:rPr>
              <a:t>Novocaïne.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666</Words>
  <Application>Microsoft Macintosh PowerPoint</Application>
  <PresentationFormat>Affichage à l'écran (4:3)</PresentationFormat>
  <Paragraphs>186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olivierlafont@wanadoo.fr</cp:lastModifiedBy>
  <cp:revision>34</cp:revision>
  <dcterms:created xsi:type="dcterms:W3CDTF">2017-01-09T10:47:59Z</dcterms:created>
  <dcterms:modified xsi:type="dcterms:W3CDTF">2023-05-14T08:17:21Z</dcterms:modified>
</cp:coreProperties>
</file>