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1"/>
  </p:notesMasterIdLst>
  <p:sldIdLst>
    <p:sldId id="256" r:id="rId2"/>
    <p:sldId id="257" r:id="rId3"/>
    <p:sldId id="258" r:id="rId4"/>
    <p:sldId id="259" r:id="rId5"/>
    <p:sldId id="260" r:id="rId6"/>
    <p:sldId id="261" r:id="rId7"/>
    <p:sldId id="264" r:id="rId8"/>
    <p:sldId id="262" r:id="rId9"/>
    <p:sldId id="263" r:id="rId10"/>
    <p:sldId id="265" r:id="rId11"/>
    <p:sldId id="266" r:id="rId12"/>
    <p:sldId id="267" r:id="rId13"/>
    <p:sldId id="268" r:id="rId14"/>
    <p:sldId id="269" r:id="rId15"/>
    <p:sldId id="270" r:id="rId16"/>
    <p:sldId id="271" r:id="rId17"/>
    <p:sldId id="272" r:id="rId18"/>
    <p:sldId id="273" r:id="rId19"/>
    <p:sldId id="278" r:id="rId20"/>
    <p:sldId id="274" r:id="rId21"/>
    <p:sldId id="276" r:id="rId22"/>
    <p:sldId id="275" r:id="rId23"/>
    <p:sldId id="277" r:id="rId24"/>
    <p:sldId id="279" r:id="rId25"/>
    <p:sldId id="280" r:id="rId26"/>
    <p:sldId id="285" r:id="rId27"/>
    <p:sldId id="281" r:id="rId28"/>
    <p:sldId id="282" r:id="rId29"/>
    <p:sldId id="283" r:id="rId30"/>
    <p:sldId id="286" r:id="rId31"/>
    <p:sldId id="289" r:id="rId32"/>
    <p:sldId id="312" r:id="rId33"/>
    <p:sldId id="377" r:id="rId34"/>
    <p:sldId id="380" r:id="rId35"/>
    <p:sldId id="287" r:id="rId36"/>
    <p:sldId id="288" r:id="rId37"/>
    <p:sldId id="284" r:id="rId38"/>
    <p:sldId id="290" r:id="rId39"/>
    <p:sldId id="378" r:id="rId40"/>
    <p:sldId id="371" r:id="rId41"/>
    <p:sldId id="291" r:id="rId42"/>
    <p:sldId id="373" r:id="rId43"/>
    <p:sldId id="384" r:id="rId44"/>
    <p:sldId id="292" r:id="rId45"/>
    <p:sldId id="293" r:id="rId46"/>
    <p:sldId id="294" r:id="rId47"/>
    <p:sldId id="295" r:id="rId48"/>
    <p:sldId id="296" r:id="rId49"/>
    <p:sldId id="297" r:id="rId50"/>
    <p:sldId id="298" r:id="rId51"/>
    <p:sldId id="300" r:id="rId52"/>
    <p:sldId id="299" r:id="rId53"/>
    <p:sldId id="301" r:id="rId54"/>
    <p:sldId id="382" r:id="rId55"/>
    <p:sldId id="302" r:id="rId56"/>
    <p:sldId id="303" r:id="rId57"/>
    <p:sldId id="304" r:id="rId58"/>
    <p:sldId id="305" r:id="rId59"/>
    <p:sldId id="306" r:id="rId60"/>
    <p:sldId id="307" r:id="rId61"/>
    <p:sldId id="308" r:id="rId62"/>
    <p:sldId id="309" r:id="rId63"/>
    <p:sldId id="310" r:id="rId64"/>
    <p:sldId id="311" r:id="rId65"/>
    <p:sldId id="383" r:id="rId66"/>
    <p:sldId id="313" r:id="rId67"/>
    <p:sldId id="314" r:id="rId68"/>
    <p:sldId id="315" r:id="rId69"/>
    <p:sldId id="316" r:id="rId70"/>
    <p:sldId id="317" r:id="rId71"/>
    <p:sldId id="318" r:id="rId72"/>
    <p:sldId id="319" r:id="rId73"/>
    <p:sldId id="320" r:id="rId74"/>
    <p:sldId id="321" r:id="rId75"/>
    <p:sldId id="374" r:id="rId76"/>
    <p:sldId id="322" r:id="rId77"/>
    <p:sldId id="323" r:id="rId78"/>
    <p:sldId id="324" r:id="rId79"/>
    <p:sldId id="325" r:id="rId80"/>
    <p:sldId id="326" r:id="rId81"/>
    <p:sldId id="327" r:id="rId82"/>
    <p:sldId id="381" r:id="rId83"/>
    <p:sldId id="328" r:id="rId84"/>
    <p:sldId id="329" r:id="rId85"/>
    <p:sldId id="330" r:id="rId86"/>
    <p:sldId id="331" r:id="rId87"/>
    <p:sldId id="332" r:id="rId88"/>
    <p:sldId id="333" r:id="rId89"/>
    <p:sldId id="334" r:id="rId90"/>
    <p:sldId id="335" r:id="rId91"/>
    <p:sldId id="372" r:id="rId92"/>
    <p:sldId id="336" r:id="rId93"/>
    <p:sldId id="337" r:id="rId94"/>
    <p:sldId id="338" r:id="rId95"/>
    <p:sldId id="339" r:id="rId96"/>
    <p:sldId id="340" r:id="rId97"/>
    <p:sldId id="341" r:id="rId98"/>
    <p:sldId id="342" r:id="rId99"/>
    <p:sldId id="375" r:id="rId100"/>
    <p:sldId id="343" r:id="rId101"/>
    <p:sldId id="344" r:id="rId102"/>
    <p:sldId id="345" r:id="rId103"/>
    <p:sldId id="346" r:id="rId104"/>
    <p:sldId id="347" r:id="rId105"/>
    <p:sldId id="348" r:id="rId106"/>
    <p:sldId id="349" r:id="rId107"/>
    <p:sldId id="350" r:id="rId108"/>
    <p:sldId id="370" r:id="rId109"/>
    <p:sldId id="351" r:id="rId110"/>
    <p:sldId id="352" r:id="rId111"/>
    <p:sldId id="353" r:id="rId112"/>
    <p:sldId id="354" r:id="rId113"/>
    <p:sldId id="355" r:id="rId114"/>
    <p:sldId id="356" r:id="rId115"/>
    <p:sldId id="358" r:id="rId116"/>
    <p:sldId id="359" r:id="rId117"/>
    <p:sldId id="376" r:id="rId118"/>
    <p:sldId id="357" r:id="rId119"/>
    <p:sldId id="360" r:id="rId120"/>
    <p:sldId id="379" r:id="rId121"/>
    <p:sldId id="361" r:id="rId122"/>
    <p:sldId id="366" r:id="rId123"/>
    <p:sldId id="367" r:id="rId124"/>
    <p:sldId id="369" r:id="rId125"/>
    <p:sldId id="362" r:id="rId126"/>
    <p:sldId id="363" r:id="rId127"/>
    <p:sldId id="364" r:id="rId128"/>
    <p:sldId id="365" r:id="rId129"/>
    <p:sldId id="368" r:id="rId1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150"/>
  </p:normalViewPr>
  <p:slideViewPr>
    <p:cSldViewPr snapToGrid="0" snapToObjects="1">
      <p:cViewPr varScale="1">
        <p:scale>
          <a:sx n="120" d="100"/>
          <a:sy n="120" d="100"/>
        </p:scale>
        <p:origin x="8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530AC-7B59-9748-961B-8820788EC582}" type="datetimeFigureOut">
              <a:rPr lang="fr-FR" smtClean="0"/>
              <a:t>24/03/2023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7B19C-978E-9840-904D-7F070AB6C91A}" type="slidenum">
              <a:rPr lang="fr-FR" smtClean="0"/>
              <a:t>‹N°›</a:t>
            </a:fld>
            <a:endParaRPr lang="fr-FR"/>
          </a:p>
        </p:txBody>
      </p:sp>
    </p:spTree>
    <p:extLst>
      <p:ext uri="{BB962C8B-B14F-4D97-AF65-F5344CB8AC3E}">
        <p14:creationId xmlns:p14="http://schemas.microsoft.com/office/powerpoint/2010/main" val="38800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C57B19C-978E-9840-904D-7F070AB6C91A}" type="slidenum">
              <a:rPr lang="fr-FR" smtClean="0"/>
              <a:t>95</a:t>
            </a:fld>
            <a:endParaRPr lang="fr-FR"/>
          </a:p>
        </p:txBody>
      </p:sp>
    </p:spTree>
    <p:extLst>
      <p:ext uri="{BB962C8B-B14F-4D97-AF65-F5344CB8AC3E}">
        <p14:creationId xmlns:p14="http://schemas.microsoft.com/office/powerpoint/2010/main" val="57215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C57B19C-978E-9840-904D-7F070AB6C91A}" type="slidenum">
              <a:rPr lang="fr-FR" smtClean="0"/>
              <a:t>127</a:t>
            </a:fld>
            <a:endParaRPr lang="fr-FR"/>
          </a:p>
        </p:txBody>
      </p:sp>
    </p:spTree>
    <p:extLst>
      <p:ext uri="{BB962C8B-B14F-4D97-AF65-F5344CB8AC3E}">
        <p14:creationId xmlns:p14="http://schemas.microsoft.com/office/powerpoint/2010/main" val="3565283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FDF85-D6E0-2B4E-ADA6-9060FF903A3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819BDE8-049D-5E4C-B78F-AE56E39C9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8BA47D5-C349-D545-A6F0-5C2D4051B71E}"/>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5" name="Espace réservé du pied de page 4">
            <a:extLst>
              <a:ext uri="{FF2B5EF4-FFF2-40B4-BE49-F238E27FC236}">
                <a16:creationId xmlns:a16="http://schemas.microsoft.com/office/drawing/2014/main" id="{39D27143-1039-4A49-887B-B7F2056516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73C957-28EB-2A4F-AA22-D56BB5845779}"/>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162115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64C8FE-3886-1D49-9E39-B94EA8D44F8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8386DA0-86D6-9242-A8E4-F5B77F49723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3FFC21-2558-F342-969F-A8313229EF8B}"/>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5" name="Espace réservé du pied de page 4">
            <a:extLst>
              <a:ext uri="{FF2B5EF4-FFF2-40B4-BE49-F238E27FC236}">
                <a16:creationId xmlns:a16="http://schemas.microsoft.com/office/drawing/2014/main" id="{2AD664E5-1C06-6A4B-B367-01160E7890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64F274-0BF8-3148-B5F2-D7E32B75E5AC}"/>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1925108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2141581-867A-1345-A427-2058FE411DB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89FA0C4-9E73-AD4F-9814-E659B867D0A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72909DF-4026-6641-90F6-8FB3299A37AB}"/>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5" name="Espace réservé du pied de page 4">
            <a:extLst>
              <a:ext uri="{FF2B5EF4-FFF2-40B4-BE49-F238E27FC236}">
                <a16:creationId xmlns:a16="http://schemas.microsoft.com/office/drawing/2014/main" id="{59C0B15A-824B-F147-8CF7-048E34E2D1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A28517-D6BB-F040-ABEC-49F951F3E09D}"/>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286281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34AC4A-B9B4-474D-B04C-F83C6E46F18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11757AF-B5B8-2544-AE41-D5C49A15B61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F29159-135C-754C-9361-8B142A728EFC}"/>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5" name="Espace réservé du pied de page 4">
            <a:extLst>
              <a:ext uri="{FF2B5EF4-FFF2-40B4-BE49-F238E27FC236}">
                <a16:creationId xmlns:a16="http://schemas.microsoft.com/office/drawing/2014/main" id="{8477B6E0-8A87-EE43-9570-0C291E3E22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8D8651-CD10-0343-B460-13C8C2ACBA2E}"/>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134005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F11F9-0605-794F-99EB-E9F03BBEE7C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6498D3-96D8-CE48-8743-7FAF140F81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62950BC-FB9E-CB44-9575-F5B7DFB8A51D}"/>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5" name="Espace réservé du pied de page 4">
            <a:extLst>
              <a:ext uri="{FF2B5EF4-FFF2-40B4-BE49-F238E27FC236}">
                <a16:creationId xmlns:a16="http://schemas.microsoft.com/office/drawing/2014/main" id="{3BA2467F-5D95-CB4A-A121-2D78B66B84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951D70-C504-F14E-89EF-DF2FAAB07050}"/>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17690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52FC05-6704-3D48-AE33-1C79E45B68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FA33080-C150-BF4B-9661-A0728AFDED7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949B4D5-FAA5-0D48-97D6-6EB3BB00D5A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B5856B6-7C61-FD40-9221-3DAD0344C941}"/>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6" name="Espace réservé du pied de page 5">
            <a:extLst>
              <a:ext uri="{FF2B5EF4-FFF2-40B4-BE49-F238E27FC236}">
                <a16:creationId xmlns:a16="http://schemas.microsoft.com/office/drawing/2014/main" id="{F9F35949-6B2D-364A-8642-2338BC3515F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FC5330F-80C2-A44B-B654-42DFC14EC049}"/>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3998773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44FF04-6552-FE49-BDDC-E3C77B68968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5FFDE3B-256D-364F-A336-4D69E063D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505A861-D741-B640-94E1-9811FEEDE18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3FDD4D-378B-6D49-B715-EB6DED2AD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BA6268A-7F20-EC40-BC39-7C084C1C1C1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BFE38E6-5DD5-C941-97D7-6F0816058185}"/>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8" name="Espace réservé du pied de page 7">
            <a:extLst>
              <a:ext uri="{FF2B5EF4-FFF2-40B4-BE49-F238E27FC236}">
                <a16:creationId xmlns:a16="http://schemas.microsoft.com/office/drawing/2014/main" id="{D857585B-8C9B-914A-931F-98107240957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BE2DD62-8A76-364F-AC06-0DC4E5C96FBC}"/>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2369136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15EFE-C819-F942-A6AF-B530112B005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C624111-1E0C-0843-8C71-2ADBC83491FD}"/>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4" name="Espace réservé du pied de page 3">
            <a:extLst>
              <a:ext uri="{FF2B5EF4-FFF2-40B4-BE49-F238E27FC236}">
                <a16:creationId xmlns:a16="http://schemas.microsoft.com/office/drawing/2014/main" id="{AB4DFE42-C64A-F043-A21B-D74EC0C7E83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A60D6D3-76EC-134E-B094-2D8028F0EB88}"/>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731493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6BBB52F-413D-A046-9B5A-C59E1CB10653}"/>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3" name="Espace réservé du pied de page 2">
            <a:extLst>
              <a:ext uri="{FF2B5EF4-FFF2-40B4-BE49-F238E27FC236}">
                <a16:creationId xmlns:a16="http://schemas.microsoft.com/office/drawing/2014/main" id="{EF91D5E3-9ADA-DB48-928B-42A40F824D4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18B1ECB-960D-7244-B731-B8D2A4898D47}"/>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335492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1F931-5869-DC45-888E-12F6AF2E2B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F3BD6B7-1C50-DC45-AA05-3AC465531A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54F0FE4-C480-2B4B-B596-337BCCD53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17838C-7150-D54D-8F68-ACD21618F274}"/>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6" name="Espace réservé du pied de page 5">
            <a:extLst>
              <a:ext uri="{FF2B5EF4-FFF2-40B4-BE49-F238E27FC236}">
                <a16:creationId xmlns:a16="http://schemas.microsoft.com/office/drawing/2014/main" id="{2A9FC4E9-1247-C543-B143-FF065AE92AF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8BAF187-0993-6A4D-B83D-FE355A2ACC90}"/>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129469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9CCCF-D728-5C4B-A71D-EF89A5A3767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2ED7946-8A99-0B41-ADB1-A93F202C79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A85C24B-E20C-EE4B-9CA5-67B9D8E2E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939670C-98FF-E342-8886-D7F76911DE2F}"/>
              </a:ext>
            </a:extLst>
          </p:cNvPr>
          <p:cNvSpPr>
            <a:spLocks noGrp="1"/>
          </p:cNvSpPr>
          <p:nvPr>
            <p:ph type="dt" sz="half" idx="10"/>
          </p:nvPr>
        </p:nvSpPr>
        <p:spPr/>
        <p:txBody>
          <a:bodyPr/>
          <a:lstStyle/>
          <a:p>
            <a:fld id="{E58CEB22-4303-CA48-8755-9FB6ADFA8276}" type="datetimeFigureOut">
              <a:rPr lang="fr-FR" smtClean="0"/>
              <a:t>24/03/2023</a:t>
            </a:fld>
            <a:endParaRPr lang="fr-FR"/>
          </a:p>
        </p:txBody>
      </p:sp>
      <p:sp>
        <p:nvSpPr>
          <p:cNvPr id="6" name="Espace réservé du pied de page 5">
            <a:extLst>
              <a:ext uri="{FF2B5EF4-FFF2-40B4-BE49-F238E27FC236}">
                <a16:creationId xmlns:a16="http://schemas.microsoft.com/office/drawing/2014/main" id="{BDC11F92-1D84-B949-8EBF-16E4AED6D5D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753EAFA-155D-704D-86C0-252DC9AFBAAE}"/>
              </a:ext>
            </a:extLst>
          </p:cNvPr>
          <p:cNvSpPr>
            <a:spLocks noGrp="1"/>
          </p:cNvSpPr>
          <p:nvPr>
            <p:ph type="sldNum" sz="quarter" idx="12"/>
          </p:nvPr>
        </p:nvSpPr>
        <p:spPr/>
        <p:txBody>
          <a:bodyPr/>
          <a:lstStyle/>
          <a:p>
            <a:fld id="{64EFA701-58E7-7748-82B9-57E3C693313F}" type="slidenum">
              <a:rPr lang="fr-FR" smtClean="0"/>
              <a:t>‹N°›</a:t>
            </a:fld>
            <a:endParaRPr lang="fr-FR"/>
          </a:p>
        </p:txBody>
      </p:sp>
    </p:spTree>
    <p:extLst>
      <p:ext uri="{BB962C8B-B14F-4D97-AF65-F5344CB8AC3E}">
        <p14:creationId xmlns:p14="http://schemas.microsoft.com/office/powerpoint/2010/main" val="178743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1480EC1-BBCA-2844-A11B-7106535F4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DFCB9E0-2EDB-8648-9E22-D948828870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0CCD88-DB9A-DC49-9D54-893CFED804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CEB22-4303-CA48-8755-9FB6ADFA8276}" type="datetimeFigureOut">
              <a:rPr lang="fr-FR" smtClean="0"/>
              <a:t>24/03/2023</a:t>
            </a:fld>
            <a:endParaRPr lang="fr-FR"/>
          </a:p>
        </p:txBody>
      </p:sp>
      <p:sp>
        <p:nvSpPr>
          <p:cNvPr id="5" name="Espace réservé du pied de page 4">
            <a:extLst>
              <a:ext uri="{FF2B5EF4-FFF2-40B4-BE49-F238E27FC236}">
                <a16:creationId xmlns:a16="http://schemas.microsoft.com/office/drawing/2014/main" id="{4F38C50D-5773-AE48-A555-3FD0A9D97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98D056B-6402-DD41-8F14-FE40BF47D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FA701-58E7-7748-82B9-57E3C693313F}" type="slidenum">
              <a:rPr lang="fr-FR" smtClean="0"/>
              <a:t>‹N°›</a:t>
            </a:fld>
            <a:endParaRPr lang="fr-FR"/>
          </a:p>
        </p:txBody>
      </p:sp>
    </p:spTree>
    <p:extLst>
      <p:ext uri="{BB962C8B-B14F-4D97-AF65-F5344CB8AC3E}">
        <p14:creationId xmlns:p14="http://schemas.microsoft.com/office/powerpoint/2010/main" val="4278504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11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23E412-D39C-9347-ACBA-B68F528189CB}"/>
              </a:ext>
            </a:extLst>
          </p:cNvPr>
          <p:cNvSpPr txBox="1"/>
          <p:nvPr/>
        </p:nvSpPr>
        <p:spPr>
          <a:xfrm>
            <a:off x="512163" y="2274838"/>
            <a:ext cx="11167673" cy="2308324"/>
          </a:xfrm>
          <a:prstGeom prst="rect">
            <a:avLst/>
          </a:prstGeom>
          <a:noFill/>
        </p:spPr>
        <p:txBody>
          <a:bodyPr wrap="none" rtlCol="0">
            <a:spAutoFit/>
          </a:bodyPr>
          <a:lstStyle/>
          <a:p>
            <a:pPr algn="ctr"/>
            <a:r>
              <a:rPr lang="fr-FR" sz="4800" dirty="0">
                <a:latin typeface="Times New Roman" panose="02020603050405020304" pitchFamily="18" charset="0"/>
                <a:cs typeface="Times New Roman" panose="02020603050405020304" pitchFamily="18" charset="0"/>
              </a:rPr>
              <a:t>DES FORMES GALÉNIQUES VARIÉES</a:t>
            </a:r>
          </a:p>
          <a:p>
            <a:pPr algn="ctr"/>
            <a:r>
              <a:rPr lang="fr-FR" sz="4800" dirty="0">
                <a:latin typeface="Times New Roman" panose="02020603050405020304" pitchFamily="18" charset="0"/>
                <a:cs typeface="Times New Roman" panose="02020603050405020304" pitchFamily="18" charset="0"/>
              </a:rPr>
              <a:t>POUR DES VOIES D’ADMINISTRATION</a:t>
            </a:r>
          </a:p>
          <a:p>
            <a:pPr algn="ctr"/>
            <a:r>
              <a:rPr lang="fr-FR" sz="4800" dirty="0">
                <a:latin typeface="Times New Roman" panose="02020603050405020304" pitchFamily="18" charset="0"/>
                <a:cs typeface="Times New Roman" panose="02020603050405020304" pitchFamily="18" charset="0"/>
              </a:rPr>
              <a:t>DIVERSES</a:t>
            </a:r>
          </a:p>
        </p:txBody>
      </p:sp>
    </p:spTree>
    <p:extLst>
      <p:ext uri="{BB962C8B-B14F-4D97-AF65-F5344CB8AC3E}">
        <p14:creationId xmlns:p14="http://schemas.microsoft.com/office/powerpoint/2010/main" val="199114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descr="porphyre_rouge_imp_rial.jpg">
            <a:extLst>
              <a:ext uri="{FF2B5EF4-FFF2-40B4-BE49-F238E27FC236}">
                <a16:creationId xmlns:a16="http://schemas.microsoft.com/office/drawing/2014/main" id="{BF195F91-7938-F546-9658-82203ACA858C}"/>
              </a:ext>
            </a:extLst>
          </p:cNvPr>
          <p:cNvPicPr>
            <a:picLocks noChangeAspect="1"/>
          </p:cNvPicPr>
          <p:nvPr/>
        </p:nvPicPr>
        <p:blipFill>
          <a:blip r:embed="rId2"/>
          <a:srcRect/>
          <a:stretch>
            <a:fillRect/>
          </a:stretch>
        </p:blipFill>
        <p:spPr bwMode="auto">
          <a:xfrm rot="1094711">
            <a:off x="8130189" y="2740508"/>
            <a:ext cx="3217863" cy="3502025"/>
          </a:xfrm>
          <a:prstGeom prst="rect">
            <a:avLst/>
          </a:prstGeom>
          <a:noFill/>
          <a:ln w="9525">
            <a:noFill/>
            <a:miter lim="800000"/>
            <a:headEnd/>
            <a:tailEnd/>
          </a:ln>
        </p:spPr>
      </p:pic>
      <p:sp>
        <p:nvSpPr>
          <p:cNvPr id="5" name="ZoneTexte 3">
            <a:extLst>
              <a:ext uri="{FF2B5EF4-FFF2-40B4-BE49-F238E27FC236}">
                <a16:creationId xmlns:a16="http://schemas.microsoft.com/office/drawing/2014/main" id="{83A82E91-5B85-2D40-8757-A6B82AC922E1}"/>
              </a:ext>
            </a:extLst>
          </p:cNvPr>
          <p:cNvSpPr txBox="1">
            <a:spLocks noChangeArrowheads="1"/>
          </p:cNvSpPr>
          <p:nvPr/>
        </p:nvSpPr>
        <p:spPr bwMode="auto">
          <a:xfrm>
            <a:off x="4085967" y="321563"/>
            <a:ext cx="6569427" cy="1077218"/>
          </a:xfrm>
          <a:prstGeom prst="rect">
            <a:avLst/>
          </a:prstGeom>
          <a:noFill/>
          <a:ln w="9525">
            <a:noFill/>
            <a:miter lim="800000"/>
            <a:headEnd/>
            <a:tailEnd/>
          </a:ln>
        </p:spPr>
        <p:txBody>
          <a:bodyPr wrap="none">
            <a:prstTxWarp prst="textNoShape">
              <a:avLst/>
            </a:prstTxWarp>
            <a:spAutoFit/>
          </a:bodyPr>
          <a:lstStyle/>
          <a:p>
            <a:r>
              <a:rPr lang="fr-FR" sz="3200" dirty="0">
                <a:latin typeface="Times New Roman" charset="0"/>
                <a:ea typeface="Times New Roman" charset="0"/>
                <a:cs typeface="Times New Roman" charset="0"/>
              </a:rPr>
              <a:t>PORPHYRISATION</a:t>
            </a:r>
          </a:p>
          <a:p>
            <a:r>
              <a:rPr lang="fr-FR" sz="3200" dirty="0">
                <a:latin typeface="Times New Roman" charset="0"/>
                <a:ea typeface="Times New Roman" charset="0"/>
                <a:cs typeface="Times New Roman" charset="0"/>
              </a:rPr>
              <a:t>Pour augmenter la finesse de la poudre</a:t>
            </a:r>
          </a:p>
        </p:txBody>
      </p:sp>
      <p:sp>
        <p:nvSpPr>
          <p:cNvPr id="6" name="ZoneTexte 4">
            <a:extLst>
              <a:ext uri="{FF2B5EF4-FFF2-40B4-BE49-F238E27FC236}">
                <a16:creationId xmlns:a16="http://schemas.microsoft.com/office/drawing/2014/main" id="{5BA5629B-D7F8-B242-A5DD-D9E37100533A}"/>
              </a:ext>
            </a:extLst>
          </p:cNvPr>
          <p:cNvSpPr txBox="1">
            <a:spLocks noChangeArrowheads="1"/>
          </p:cNvSpPr>
          <p:nvPr/>
        </p:nvSpPr>
        <p:spPr bwMode="auto">
          <a:xfrm>
            <a:off x="3962400" y="2324808"/>
            <a:ext cx="2097049" cy="584775"/>
          </a:xfrm>
          <a:prstGeom prst="rect">
            <a:avLst/>
          </a:prstGeom>
          <a:noFill/>
          <a:ln w="9525">
            <a:noFill/>
            <a:miter lim="800000"/>
            <a:headEnd/>
            <a:tailEnd/>
          </a:ln>
        </p:spPr>
        <p:txBody>
          <a:bodyPr wrap="none">
            <a:prstTxWarp prst="textNoShape">
              <a:avLst/>
            </a:prstTxWarp>
            <a:spAutoFit/>
          </a:bodyPr>
          <a:lstStyle/>
          <a:p>
            <a:r>
              <a:rPr lang="fr-FR" sz="3200" dirty="0">
                <a:latin typeface="Times New Roman" charset="0"/>
                <a:ea typeface="Times New Roman" charset="0"/>
                <a:cs typeface="Times New Roman" charset="0"/>
              </a:rPr>
              <a:t>MOLETTE</a:t>
            </a:r>
          </a:p>
        </p:txBody>
      </p:sp>
      <p:cxnSp>
        <p:nvCxnSpPr>
          <p:cNvPr id="7" name="Connecteur droit avec flèche 6">
            <a:extLst>
              <a:ext uri="{FF2B5EF4-FFF2-40B4-BE49-F238E27FC236}">
                <a16:creationId xmlns:a16="http://schemas.microsoft.com/office/drawing/2014/main" id="{8650967C-B997-FA42-8104-0A0F17B8C0F6}"/>
              </a:ext>
            </a:extLst>
          </p:cNvPr>
          <p:cNvCxnSpPr>
            <a:cxnSpLocks noChangeShapeType="1"/>
          </p:cNvCxnSpPr>
          <p:nvPr/>
        </p:nvCxnSpPr>
        <p:spPr bwMode="auto">
          <a:xfrm rot="10800000">
            <a:off x="2914653" y="2615607"/>
            <a:ext cx="914400" cy="1588"/>
          </a:xfrm>
          <a:prstGeom prst="straightConnector1">
            <a:avLst/>
          </a:prstGeom>
          <a:noFill/>
          <a:ln w="9525">
            <a:solidFill>
              <a:schemeClr val="tx1"/>
            </a:solidFill>
            <a:round/>
            <a:headEnd/>
            <a:tailEnd type="arrow" w="med" len="med"/>
          </a:ln>
        </p:spPr>
      </p:cxnSp>
      <p:sp>
        <p:nvSpPr>
          <p:cNvPr id="8" name="ZoneTexte 7">
            <a:extLst>
              <a:ext uri="{FF2B5EF4-FFF2-40B4-BE49-F238E27FC236}">
                <a16:creationId xmlns:a16="http://schemas.microsoft.com/office/drawing/2014/main" id="{2BCAB0A2-79E3-AF49-B7D5-BA596B6D652D}"/>
              </a:ext>
            </a:extLst>
          </p:cNvPr>
          <p:cNvSpPr txBox="1">
            <a:spLocks noChangeArrowheads="1"/>
          </p:cNvSpPr>
          <p:nvPr/>
        </p:nvSpPr>
        <p:spPr bwMode="auto">
          <a:xfrm>
            <a:off x="4412910" y="4761638"/>
            <a:ext cx="2469803" cy="1077218"/>
          </a:xfrm>
          <a:prstGeom prst="rect">
            <a:avLst/>
          </a:prstGeom>
          <a:noFill/>
          <a:ln w="9525">
            <a:noFill/>
            <a:miter lim="800000"/>
            <a:headEnd/>
            <a:tailEnd/>
          </a:ln>
        </p:spPr>
        <p:txBody>
          <a:bodyPr wrap="square">
            <a:prstTxWarp prst="textNoShape">
              <a:avLst/>
            </a:prstTxWarp>
            <a:spAutoFit/>
          </a:bodyPr>
          <a:lstStyle/>
          <a:p>
            <a:r>
              <a:rPr lang="fr-FR" sz="3200" dirty="0">
                <a:latin typeface="Times New Roman" charset="0"/>
                <a:ea typeface="Times New Roman" charset="0"/>
                <a:cs typeface="Times New Roman" charset="0"/>
              </a:rPr>
              <a:t>PLAQUE de</a:t>
            </a:r>
          </a:p>
          <a:p>
            <a:r>
              <a:rPr lang="fr-FR" sz="3200" dirty="0">
                <a:latin typeface="Times New Roman" charset="0"/>
                <a:ea typeface="Times New Roman" charset="0"/>
                <a:cs typeface="Times New Roman" charset="0"/>
              </a:rPr>
              <a:t>PORPHYRE</a:t>
            </a:r>
          </a:p>
        </p:txBody>
      </p:sp>
      <p:cxnSp>
        <p:nvCxnSpPr>
          <p:cNvPr id="9" name="Connecteur droit avec flèche 10">
            <a:extLst>
              <a:ext uri="{FF2B5EF4-FFF2-40B4-BE49-F238E27FC236}">
                <a16:creationId xmlns:a16="http://schemas.microsoft.com/office/drawing/2014/main" id="{CEAE1418-DD97-6744-9700-964A5FEE115B}"/>
              </a:ext>
            </a:extLst>
          </p:cNvPr>
          <p:cNvCxnSpPr>
            <a:cxnSpLocks noChangeShapeType="1"/>
          </p:cNvCxnSpPr>
          <p:nvPr/>
        </p:nvCxnSpPr>
        <p:spPr bwMode="auto">
          <a:xfrm>
            <a:off x="6630949" y="5169244"/>
            <a:ext cx="838200" cy="1588"/>
          </a:xfrm>
          <a:prstGeom prst="straightConnector1">
            <a:avLst/>
          </a:prstGeom>
          <a:noFill/>
          <a:ln w="9525">
            <a:solidFill>
              <a:schemeClr val="tx1"/>
            </a:solidFill>
            <a:round/>
            <a:headEnd/>
            <a:tailEnd type="arrow" w="med" len="med"/>
          </a:ln>
        </p:spPr>
      </p:cxnSp>
      <p:pic>
        <p:nvPicPr>
          <p:cNvPr id="10" name="Image 11" descr="MOLETTE PORPHYRE.jpg">
            <a:extLst>
              <a:ext uri="{FF2B5EF4-FFF2-40B4-BE49-F238E27FC236}">
                <a16:creationId xmlns:a16="http://schemas.microsoft.com/office/drawing/2014/main" id="{B41D1541-50B0-AE45-A1B2-672F7BC2F76F}"/>
              </a:ext>
            </a:extLst>
          </p:cNvPr>
          <p:cNvPicPr>
            <a:picLocks noChangeAspect="1"/>
          </p:cNvPicPr>
          <p:nvPr/>
        </p:nvPicPr>
        <p:blipFill>
          <a:blip r:embed="rId3"/>
          <a:srcRect/>
          <a:stretch>
            <a:fillRect/>
          </a:stretch>
        </p:blipFill>
        <p:spPr bwMode="auto">
          <a:xfrm>
            <a:off x="927401" y="1365421"/>
            <a:ext cx="1900237" cy="2971800"/>
          </a:xfrm>
          <a:prstGeom prst="rect">
            <a:avLst/>
          </a:prstGeom>
          <a:noFill/>
          <a:ln w="9525">
            <a:noFill/>
            <a:miter lim="800000"/>
            <a:headEnd/>
            <a:tailEnd/>
          </a:ln>
        </p:spPr>
      </p:pic>
    </p:spTree>
    <p:extLst>
      <p:ext uri="{BB962C8B-B14F-4D97-AF65-F5344CB8AC3E}">
        <p14:creationId xmlns:p14="http://schemas.microsoft.com/office/powerpoint/2010/main" val="11892685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CBCBB7-A7AA-1B4B-8F21-341AC8F10EAE}"/>
              </a:ext>
            </a:extLst>
          </p:cNvPr>
          <p:cNvSpPr/>
          <p:nvPr/>
        </p:nvSpPr>
        <p:spPr>
          <a:xfrm>
            <a:off x="1637413" y="542260"/>
            <a:ext cx="8357191"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ERRHINES.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Autre orifice corporel, le nez, ne fut pas négligé. Les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errhines</a:t>
            </a:r>
            <a:r>
              <a:rPr lang="fr-FR" sz="3200" dirty="0">
                <a:latin typeface="Times New Roman" panose="02020603050405020304" pitchFamily="18" charset="0"/>
                <a:ea typeface="Calibri" panose="020F0502020204030204" pitchFamily="34" charset="0"/>
                <a:cs typeface="Times New Roman" panose="02020603050405020304" pitchFamily="18" charset="0"/>
              </a:rPr>
              <a:t> étaient des médicaments destinés à être introduits dans le nez, dans le but de provoquer un éternuement, susceptible de « décharger le cerveau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C’est un groupe de médicaments multiforme, puisqu’on y rencontre des poudres, des onguents, ou des solides de forme pyramidale ; leur seul point commun réside donc dans leur mode d’introduction dans l’organisme.</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79267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185CAE3-EC81-8946-B941-B8C360ED4432}"/>
              </a:ext>
            </a:extLst>
          </p:cNvPr>
          <p:cNvSpPr txBox="1"/>
          <p:nvPr/>
        </p:nvSpPr>
        <p:spPr>
          <a:xfrm>
            <a:off x="3669695" y="2578411"/>
            <a:ext cx="4852610" cy="1323439"/>
          </a:xfrm>
          <a:prstGeom prst="rect">
            <a:avLst/>
          </a:prstGeom>
          <a:noFill/>
        </p:spPr>
        <p:txBody>
          <a:bodyPr wrap="none" rtlCol="0">
            <a:spAutoFit/>
          </a:bodyPr>
          <a:lstStyle/>
          <a:p>
            <a:pPr algn="ctr"/>
            <a:r>
              <a:rPr lang="fr-FR" sz="4000" dirty="0">
                <a:latin typeface="Times New Roman" panose="02020603050405020304" pitchFamily="18" charset="0"/>
                <a:cs typeface="Times New Roman" panose="02020603050405020304" pitchFamily="18" charset="0"/>
              </a:rPr>
              <a:t>B- MÉDICAMENTS </a:t>
            </a:r>
          </a:p>
          <a:p>
            <a:pPr algn="ctr"/>
            <a:r>
              <a:rPr lang="fr-FR" sz="4000" dirty="0">
                <a:latin typeface="Times New Roman" panose="02020603050405020304" pitchFamily="18" charset="0"/>
                <a:cs typeface="Times New Roman" panose="02020603050405020304" pitchFamily="18" charset="0"/>
              </a:rPr>
              <a:t>À USAGE EXTERNE</a:t>
            </a:r>
          </a:p>
        </p:txBody>
      </p:sp>
    </p:spTree>
    <p:extLst>
      <p:ext uri="{BB962C8B-B14F-4D97-AF65-F5344CB8AC3E}">
        <p14:creationId xmlns:p14="http://schemas.microsoft.com/office/powerpoint/2010/main" val="28960319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AE930-6FF6-0548-BBA8-DF99CA0E5436}"/>
              </a:ext>
            </a:extLst>
          </p:cNvPr>
          <p:cNvSpPr/>
          <p:nvPr/>
        </p:nvSpPr>
        <p:spPr>
          <a:xfrm>
            <a:off x="701748" y="318977"/>
            <a:ext cx="10972800"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FOMENTATIONS.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Décoctions chaudes d’herbes médicinales dans lesquelles on trempe un linge destiné à être appliqué sur la partie du corps à soulager.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Un linge est appliqué jusqu’à ce que le malade ressente la fraîcheur, due au refroidissement, et aussitôt, il est remplacé par un second, qui vient d’être plongé dans la décoction chaude.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linges utilisés sont pliés en quatre et doivent, au préalable, avoir été rendus souples par un usage fréquent.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On peut citer la fomentation émolliente et réfrigérante qui est constituée d’une dizaine de plantes et sert à ramollir les « duretés du bas-ventre ».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91671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6765AB-08EC-CE4E-A3D2-16E8168EE3EE}"/>
              </a:ext>
            </a:extLst>
          </p:cNvPr>
          <p:cNvSpPr/>
          <p:nvPr/>
        </p:nvSpPr>
        <p:spPr>
          <a:xfrm>
            <a:off x="1052622" y="74428"/>
            <a:ext cx="10994065" cy="649408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CATAPLASMES.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assez proches des fomentations, mais on remplace la décoction d’herbes, par une sorte de bouillie confectionnée à partir de farines végétales.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Ces sortes de pâtes sont placées entre deux linges, avant d’être appliquées, le plus souvent chaudes, sur la partie du corps à traiter.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cataplasme anodin et résolutif est constitué de mie de pain bouillie dans du lait jusqu’à consistance pâteuse, à quoi l’on ajoute du jaune d’œuf, de l’huile rosat et du safran en poudre. « Anodin » signifie que son rôle sera d’atténuer la douleur et « résolutif », qu’il pourra aider à réduire les duretés.</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41995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8528B-F9FB-CF40-9ABA-C31D9EB639AB}"/>
              </a:ext>
            </a:extLst>
          </p:cNvPr>
          <p:cNvSpPr/>
          <p:nvPr/>
        </p:nvSpPr>
        <p:spPr>
          <a:xfrm>
            <a:off x="1137684" y="584790"/>
            <a:ext cx="9473610" cy="5016758"/>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LINIMENTS.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possèdent une consistance plutôt liquide, mais peu fluide, intermédiaire entre celle des huiles et celle des onguents. Ils sont destinés à oindre la peau. </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liniment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hémorrhoïdal</a:t>
            </a:r>
            <a:r>
              <a:rPr lang="fr-FR" sz="3200" dirty="0">
                <a:latin typeface="Times New Roman" panose="02020603050405020304" pitchFamily="18" charset="0"/>
                <a:ea typeface="Calibri" panose="020F0502020204030204" pitchFamily="34" charset="0"/>
                <a:cs typeface="Times New Roman" panose="02020603050405020304" pitchFamily="18" charset="0"/>
              </a:rPr>
              <a:t> est constitué de pulpe de cloporte et d’extrait d’opium, mélangés à de l’huile d’œufs et de l’onguent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populeum</a:t>
            </a:r>
            <a:r>
              <a:rPr lang="fr-FR" sz="3200" dirty="0">
                <a:latin typeface="Times New Roman" panose="02020603050405020304" pitchFamily="18" charset="0"/>
                <a:ea typeface="Calibri" panose="020F0502020204030204" pitchFamily="34" charset="0"/>
                <a:cs typeface="Times New Roman" panose="02020603050405020304" pitchFamily="18" charset="0"/>
              </a:rPr>
              <a:t>. Il est destiné à être appliqué sur les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hémorrhoïdes</a:t>
            </a:r>
            <a:r>
              <a:rPr lang="fr-FR" sz="3200" dirty="0">
                <a:latin typeface="Times New Roman" panose="02020603050405020304" pitchFamily="18" charset="0"/>
                <a:ea typeface="Calibri" panose="020F0502020204030204" pitchFamily="34" charset="0"/>
                <a:cs typeface="Times New Roman" panose="02020603050405020304" pitchFamily="18" charset="0"/>
              </a:rPr>
              <a:t> pour apaiser la douleur.</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92703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1328DC-D294-8B44-8667-C6C5F34DF3EE}"/>
              </a:ext>
            </a:extLst>
          </p:cNvPr>
          <p:cNvSpPr/>
          <p:nvPr/>
        </p:nvSpPr>
        <p:spPr>
          <a:xfrm>
            <a:off x="1456659" y="425301"/>
            <a:ext cx="9505508"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BAUMES.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 terme recouvre, en pharmacie, deux réalités très différentes. </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baumes naturels,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drogues simples ; ce sont les sucs qui s’écoulent par des incisions effectuées sur arbres, comme la térébenthine du pin, l’encens, le baume du Pérou, le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liquidembar</a:t>
            </a:r>
            <a:r>
              <a:rPr lang="fr-FR" sz="3200" dirty="0">
                <a:latin typeface="Times New Roman" panose="02020603050405020304" pitchFamily="18" charset="0"/>
                <a:ea typeface="Calibri" panose="020F0502020204030204" pitchFamily="34" charset="0"/>
                <a:cs typeface="Times New Roman" panose="02020603050405020304" pitchFamily="18" charset="0"/>
              </a:rPr>
              <a:t>, le copahu. </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Tx/>
              <a:buChar char="-"/>
            </a:pPr>
            <a:r>
              <a:rPr lang="fr-FR" sz="3200" dirty="0">
                <a:latin typeface="Times New Roman" panose="02020603050405020304" pitchFamily="18" charset="0"/>
                <a:ea typeface="Calibri" panose="020F0502020204030204" pitchFamily="34" charset="0"/>
              </a:rPr>
              <a:t>baumes artificiels; </a:t>
            </a:r>
          </a:p>
          <a:p>
            <a:r>
              <a:rPr lang="fr-FR" sz="3200" dirty="0">
                <a:latin typeface="Times New Roman" panose="02020603050405020304" pitchFamily="18" charset="0"/>
                <a:ea typeface="Calibri" panose="020F0502020204030204" pitchFamily="34" charset="0"/>
              </a:rPr>
              <a:t>définition de Lémery : « composés d’huiles, d’essences, de gommes, de cire, de résine, de poudres ». Leur consistance est plus épaisse que celle des huiles. </a:t>
            </a:r>
            <a:endParaRPr lang="fr-FR" sz="3200" dirty="0"/>
          </a:p>
        </p:txBody>
      </p:sp>
    </p:spTree>
    <p:extLst>
      <p:ext uri="{BB962C8B-B14F-4D97-AF65-F5344CB8AC3E}">
        <p14:creationId xmlns:p14="http://schemas.microsoft.com/office/powerpoint/2010/main" val="22066214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060EBE-6BDF-3148-BE0B-BE56B778D99A}"/>
              </a:ext>
            </a:extLst>
          </p:cNvPr>
          <p:cNvSpPr/>
          <p:nvPr/>
        </p:nvSpPr>
        <p:spPr>
          <a:xfrm>
            <a:off x="584790" y="255182"/>
            <a:ext cx="8027582" cy="649408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Baume Tranquille, ou Baume du Père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Tranquille, a été composé par l’Abbé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Rousseau, l’un des Franciscains du Louvre.</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De nombreuses feuilles de diverses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Solanaceae</a:t>
            </a:r>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et des têtes de pavot, des feuilles et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sommités fleuries de plantes aromatiques,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entrent dans sa composition et sont mises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à infuser dans l’huile d’olive.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Il est placé chaud sur la poitrine, pour traiter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fluxions de poitrine et d’une façon générale,</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utile pour « tempérer les ardents &amp; les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inflammations ».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descr="Une image contenant intérieur&#10;&#10;Description générée automatiquement">
            <a:extLst>
              <a:ext uri="{FF2B5EF4-FFF2-40B4-BE49-F238E27FC236}">
                <a16:creationId xmlns:a16="http://schemas.microsoft.com/office/drawing/2014/main" id="{7CA74B4E-A5EE-414F-A2A6-762A6449711D}"/>
              </a:ext>
            </a:extLst>
          </p:cNvPr>
          <p:cNvPicPr>
            <a:picLocks noChangeAspect="1"/>
          </p:cNvPicPr>
          <p:nvPr/>
        </p:nvPicPr>
        <p:blipFill>
          <a:blip r:embed="rId2"/>
          <a:stretch>
            <a:fillRect/>
          </a:stretch>
        </p:blipFill>
        <p:spPr>
          <a:xfrm>
            <a:off x="8917957" y="255182"/>
            <a:ext cx="3003439" cy="6134986"/>
          </a:xfrm>
          <a:prstGeom prst="rect">
            <a:avLst/>
          </a:prstGeom>
        </p:spPr>
      </p:pic>
    </p:spTree>
    <p:extLst>
      <p:ext uri="{BB962C8B-B14F-4D97-AF65-F5344CB8AC3E}">
        <p14:creationId xmlns:p14="http://schemas.microsoft.com/office/powerpoint/2010/main" val="4059689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A6BB1B-7A68-FE41-AE7C-BE792D09B6C1}"/>
              </a:ext>
            </a:extLst>
          </p:cNvPr>
          <p:cNvSpPr/>
          <p:nvPr/>
        </p:nvSpPr>
        <p:spPr>
          <a:xfrm>
            <a:off x="726869" y="244548"/>
            <a:ext cx="8442251"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ONGUENTS.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selon Lémery,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des compositions de graisses,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d’huiles, de cires, de poudres, </a:t>
            </a:r>
          </a:p>
          <a:p>
            <a:pPr algn="just"/>
            <a:r>
              <a:rPr lang="fr-FR" sz="3200" dirty="0" err="1">
                <a:latin typeface="Times New Roman" panose="02020603050405020304" pitchFamily="18" charset="0"/>
                <a:ea typeface="Calibri" panose="020F0502020204030204" pitchFamily="34" charset="0"/>
                <a:cs typeface="Times New Roman" panose="02020603050405020304" pitchFamily="18" charset="0"/>
              </a:rPr>
              <a:t>ausquelles</a:t>
            </a:r>
            <a:r>
              <a:rPr lang="fr-FR" sz="3200" dirty="0">
                <a:latin typeface="Times New Roman" panose="02020603050405020304" pitchFamily="18" charset="0"/>
                <a:ea typeface="Calibri" panose="020F0502020204030204" pitchFamily="34" charset="0"/>
                <a:cs typeface="Times New Roman" panose="02020603050405020304" pitchFamily="18" charset="0"/>
              </a:rPr>
              <a:t> on donne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ordinairement des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consistences</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approchantes de celles des graisses. »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consistance des onguents est donc intermédiaire entre celle des liniments et celle des emplâtres.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descr="Une image contenant intérieur, plante, produit céramique, porcelaine&#10;&#10;Description générée automatiquement">
            <a:extLst>
              <a:ext uri="{FF2B5EF4-FFF2-40B4-BE49-F238E27FC236}">
                <a16:creationId xmlns:a16="http://schemas.microsoft.com/office/drawing/2014/main" id="{AB8D9D84-ECE9-6B4E-99CE-273AE02C8547}"/>
              </a:ext>
            </a:extLst>
          </p:cNvPr>
          <p:cNvPicPr>
            <a:picLocks noChangeAspect="1"/>
          </p:cNvPicPr>
          <p:nvPr/>
        </p:nvPicPr>
        <p:blipFill>
          <a:blip r:embed="rId2"/>
          <a:stretch>
            <a:fillRect/>
          </a:stretch>
        </p:blipFill>
        <p:spPr>
          <a:xfrm>
            <a:off x="7073884" y="510364"/>
            <a:ext cx="4650593" cy="3391786"/>
          </a:xfrm>
          <a:prstGeom prst="rect">
            <a:avLst/>
          </a:prstGeom>
        </p:spPr>
      </p:pic>
    </p:spTree>
    <p:extLst>
      <p:ext uri="{BB962C8B-B14F-4D97-AF65-F5344CB8AC3E}">
        <p14:creationId xmlns:p14="http://schemas.microsoft.com/office/powerpoint/2010/main" val="3987596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543EF0-574A-D043-841C-453A869AB51B}"/>
              </a:ext>
            </a:extLst>
          </p:cNvPr>
          <p:cNvPicPr>
            <a:picLocks noChangeAspect="1"/>
          </p:cNvPicPr>
          <p:nvPr/>
        </p:nvPicPr>
        <p:blipFill>
          <a:blip r:embed="rId2"/>
          <a:stretch>
            <a:fillRect/>
          </a:stretch>
        </p:blipFill>
        <p:spPr>
          <a:xfrm>
            <a:off x="315400" y="274339"/>
            <a:ext cx="3806190" cy="6309321"/>
          </a:xfrm>
          <a:prstGeom prst="rect">
            <a:avLst/>
          </a:prstGeom>
        </p:spPr>
      </p:pic>
      <p:pic>
        <p:nvPicPr>
          <p:cNvPr id="5" name="Image 4" descr="Une image contenant tasse, café, table, alimentation&#10;&#10;Description générée automatiquement">
            <a:extLst>
              <a:ext uri="{FF2B5EF4-FFF2-40B4-BE49-F238E27FC236}">
                <a16:creationId xmlns:a16="http://schemas.microsoft.com/office/drawing/2014/main" id="{138D748D-5330-084A-B2F4-F8481D44117D}"/>
              </a:ext>
            </a:extLst>
          </p:cNvPr>
          <p:cNvPicPr>
            <a:picLocks noChangeAspect="1"/>
          </p:cNvPicPr>
          <p:nvPr/>
        </p:nvPicPr>
        <p:blipFill>
          <a:blip r:embed="rId3"/>
          <a:stretch>
            <a:fillRect/>
          </a:stretch>
        </p:blipFill>
        <p:spPr>
          <a:xfrm>
            <a:off x="4471554" y="457199"/>
            <a:ext cx="3704769" cy="5943600"/>
          </a:xfrm>
          <a:prstGeom prst="rect">
            <a:avLst/>
          </a:prstGeom>
        </p:spPr>
      </p:pic>
      <p:pic>
        <p:nvPicPr>
          <p:cNvPr id="6" name="Image 5" descr="Une image contenant table, tasse, produit céramique, bleu&#10;&#10;Description générée automatiquement">
            <a:extLst>
              <a:ext uri="{FF2B5EF4-FFF2-40B4-BE49-F238E27FC236}">
                <a16:creationId xmlns:a16="http://schemas.microsoft.com/office/drawing/2014/main" id="{EC20BB01-6E72-3D44-B331-EF1BEC19E575}"/>
              </a:ext>
            </a:extLst>
          </p:cNvPr>
          <p:cNvPicPr>
            <a:picLocks noChangeAspect="1"/>
          </p:cNvPicPr>
          <p:nvPr/>
        </p:nvPicPr>
        <p:blipFill>
          <a:blip r:embed="rId4"/>
          <a:stretch>
            <a:fillRect/>
          </a:stretch>
        </p:blipFill>
        <p:spPr>
          <a:xfrm>
            <a:off x="8596867" y="362931"/>
            <a:ext cx="3183903" cy="6037868"/>
          </a:xfrm>
          <a:prstGeom prst="rect">
            <a:avLst/>
          </a:prstGeom>
        </p:spPr>
      </p:pic>
    </p:spTree>
    <p:extLst>
      <p:ext uri="{BB962C8B-B14F-4D97-AF65-F5344CB8AC3E}">
        <p14:creationId xmlns:p14="http://schemas.microsoft.com/office/powerpoint/2010/main" val="16032589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22851-AB86-FE42-BEE3-180B8B0A7746}"/>
              </a:ext>
            </a:extLst>
          </p:cNvPr>
          <p:cNvSpPr/>
          <p:nvPr/>
        </p:nvSpPr>
        <p:spPr>
          <a:xfrm>
            <a:off x="710609" y="265815"/>
            <a:ext cx="10770781" cy="649408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EMPLÂTRES.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consistance des emplâtres est clairement définie, par Lémery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L’emplâtre est la composition la plus solide de toutes celles qu’on applique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exterieurement</a:t>
            </a:r>
            <a:r>
              <a:rPr lang="fr-FR" sz="3200" dirty="0">
                <a:latin typeface="Times New Roman" panose="02020603050405020304" pitchFamily="18" charset="0"/>
                <a:ea typeface="Calibri" panose="020F0502020204030204" pitchFamily="34" charset="0"/>
                <a:cs typeface="Times New Roman" panose="02020603050405020304" pitchFamily="18" charset="0"/>
              </a:rPr>
              <a:t>, il a été inventé en cette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consistence</a:t>
            </a:r>
            <a:r>
              <a:rPr lang="fr-FR" sz="3200" dirty="0">
                <a:latin typeface="Times New Roman" panose="02020603050405020304" pitchFamily="18" charset="0"/>
                <a:ea typeface="Calibri" panose="020F0502020204030204" pitchFamily="34" charset="0"/>
                <a:cs typeface="Times New Roman" panose="02020603050405020304" pitchFamily="18" charset="0"/>
              </a:rPr>
              <a:t>, afin qu’en demeurant long temps attaché sur les parties du corps, les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remedes</a:t>
            </a:r>
            <a:r>
              <a:rPr lang="fr-FR" sz="3200" dirty="0">
                <a:latin typeface="Times New Roman" panose="02020603050405020304" pitchFamily="18" charset="0"/>
                <a:ea typeface="Calibri" panose="020F0502020204030204" pitchFamily="34" charset="0"/>
                <a:cs typeface="Times New Roman" panose="02020603050405020304" pitchFamily="18" charset="0"/>
              </a:rPr>
              <a:t> dont il est composé eussent assez de temps pour produire leur effet. » </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Il résume également leur composition : « Les drogues qui servent à donner corps &amp;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consistence</a:t>
            </a:r>
            <a:r>
              <a:rPr lang="fr-FR" sz="3200" dirty="0">
                <a:latin typeface="Times New Roman" panose="02020603050405020304" pitchFamily="18" charset="0"/>
                <a:ea typeface="Calibri" panose="020F0502020204030204" pitchFamily="34" charset="0"/>
                <a:cs typeface="Times New Roman" panose="02020603050405020304" pitchFamily="18" charset="0"/>
              </a:rPr>
              <a:t> aux emplâtres, sont ordinairement la cire, la résine, les poix, les gommes, les graisses, la litharge &amp; les autres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preparations</a:t>
            </a:r>
            <a:r>
              <a:rPr lang="fr-FR" sz="3200" dirty="0">
                <a:latin typeface="Times New Roman" panose="02020603050405020304" pitchFamily="18" charset="0"/>
                <a:ea typeface="Calibri" panose="020F0502020204030204" pitchFamily="34" charset="0"/>
                <a:cs typeface="Times New Roman" panose="02020603050405020304" pitchFamily="18" charset="0"/>
              </a:rPr>
              <a:t> de plomb.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0151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Sieber-1568.png">
            <a:extLst>
              <a:ext uri="{FF2B5EF4-FFF2-40B4-BE49-F238E27FC236}">
                <a16:creationId xmlns:a16="http://schemas.microsoft.com/office/drawing/2014/main" id="{35C2CE22-4526-0144-AECB-E08110E71B92}"/>
              </a:ext>
            </a:extLst>
          </p:cNvPr>
          <p:cNvPicPr>
            <a:picLocks noChangeAspect="1"/>
          </p:cNvPicPr>
          <p:nvPr/>
        </p:nvPicPr>
        <p:blipFill>
          <a:blip r:embed="rId2"/>
          <a:srcRect/>
          <a:stretch>
            <a:fillRect/>
          </a:stretch>
        </p:blipFill>
        <p:spPr bwMode="auto">
          <a:xfrm>
            <a:off x="304800" y="304800"/>
            <a:ext cx="4772025" cy="6246813"/>
          </a:xfrm>
          <a:prstGeom prst="rect">
            <a:avLst/>
          </a:prstGeom>
          <a:noFill/>
          <a:ln w="9525">
            <a:noFill/>
            <a:miter lim="800000"/>
            <a:headEnd/>
            <a:tailEnd/>
          </a:ln>
        </p:spPr>
      </p:pic>
      <p:sp>
        <p:nvSpPr>
          <p:cNvPr id="5" name="ZoneTexte 2">
            <a:extLst>
              <a:ext uri="{FF2B5EF4-FFF2-40B4-BE49-F238E27FC236}">
                <a16:creationId xmlns:a16="http://schemas.microsoft.com/office/drawing/2014/main" id="{ACA93A48-93FD-B446-8CC2-5BADC60402D0}"/>
              </a:ext>
            </a:extLst>
          </p:cNvPr>
          <p:cNvSpPr txBox="1">
            <a:spLocks noChangeArrowheads="1"/>
          </p:cNvSpPr>
          <p:nvPr/>
        </p:nvSpPr>
        <p:spPr bwMode="auto">
          <a:xfrm>
            <a:off x="6172202" y="444843"/>
            <a:ext cx="4652317" cy="4031873"/>
          </a:xfrm>
          <a:prstGeom prst="rect">
            <a:avLst/>
          </a:prstGeom>
          <a:noFill/>
          <a:ln w="9525">
            <a:noFill/>
            <a:miter lim="800000"/>
            <a:headEnd/>
            <a:tailEnd/>
          </a:ln>
        </p:spPr>
        <p:txBody>
          <a:bodyPr wrap="square">
            <a:prstTxWarp prst="textNoShape">
              <a:avLst/>
            </a:prstTxWarp>
            <a:spAutoFit/>
          </a:bodyPr>
          <a:lstStyle/>
          <a:p>
            <a:r>
              <a:rPr lang="fr-FR" sz="3200" dirty="0">
                <a:latin typeface="Times New Roman" charset="0"/>
                <a:ea typeface="Times New Roman" charset="0"/>
                <a:cs typeface="Times New Roman" charset="0"/>
              </a:rPr>
              <a:t>PASSAGE AU TAMIS</a:t>
            </a:r>
          </a:p>
          <a:p>
            <a:r>
              <a:rPr lang="fr-FR" sz="3200" dirty="0">
                <a:latin typeface="Times New Roman" charset="0"/>
                <a:ea typeface="Times New Roman" charset="0"/>
                <a:cs typeface="Times New Roman" charset="0"/>
              </a:rPr>
              <a:t>Pour égaliser la ténuité de la poudre</a:t>
            </a:r>
          </a:p>
          <a:p>
            <a:endParaRPr lang="fr-FR" sz="3200" dirty="0">
              <a:latin typeface="Times New Roman" charset="0"/>
              <a:ea typeface="Times New Roman" charset="0"/>
              <a:cs typeface="Times New Roman" charset="0"/>
            </a:endParaRPr>
          </a:p>
          <a:p>
            <a:endParaRPr lang="fr-FR" sz="3200" dirty="0">
              <a:latin typeface="Times New Roman" charset="0"/>
              <a:ea typeface="Times New Roman" charset="0"/>
              <a:cs typeface="Times New Roman" charset="0"/>
            </a:endParaRPr>
          </a:p>
          <a:p>
            <a:r>
              <a:rPr lang="fr-FR" sz="3200" dirty="0">
                <a:latin typeface="Times New Roman" charset="0"/>
                <a:ea typeface="Times New Roman" charset="0"/>
                <a:cs typeface="Times New Roman" charset="0"/>
              </a:rPr>
              <a:t>XVI</a:t>
            </a:r>
            <a:r>
              <a:rPr lang="fr-FR" sz="3200" baseline="30000" dirty="0">
                <a:latin typeface="Times New Roman" charset="0"/>
                <a:ea typeface="Times New Roman" charset="0"/>
                <a:cs typeface="Times New Roman" charset="0"/>
              </a:rPr>
              <a:t>e </a:t>
            </a:r>
            <a:r>
              <a:rPr lang="fr-FR" sz="3200" dirty="0">
                <a:latin typeface="Times New Roman" charset="0"/>
                <a:ea typeface="Times New Roman" charset="0"/>
                <a:cs typeface="Times New Roman" charset="0"/>
              </a:rPr>
              <a:t>siècle</a:t>
            </a:r>
          </a:p>
          <a:p>
            <a:endParaRPr lang="fr-FR" sz="3200" dirty="0">
              <a:latin typeface="Times New Roman" charset="0"/>
              <a:ea typeface="Times New Roman" charset="0"/>
              <a:cs typeface="Times New Roman" charset="0"/>
            </a:endParaRPr>
          </a:p>
          <a:p>
            <a:r>
              <a:rPr lang="fr-FR" sz="3200" dirty="0">
                <a:latin typeface="Times New Roman" charset="0"/>
                <a:ea typeface="Times New Roman" charset="0"/>
                <a:cs typeface="Times New Roman" charset="0"/>
              </a:rPr>
              <a:t>XIX</a:t>
            </a:r>
            <a:r>
              <a:rPr lang="fr-FR" sz="3200" baseline="30000" dirty="0">
                <a:latin typeface="Times New Roman" charset="0"/>
                <a:ea typeface="Times New Roman" charset="0"/>
                <a:cs typeface="Times New Roman" charset="0"/>
              </a:rPr>
              <a:t>e </a:t>
            </a:r>
            <a:r>
              <a:rPr lang="fr-FR" sz="3200" dirty="0">
                <a:latin typeface="Times New Roman" charset="0"/>
                <a:ea typeface="Times New Roman" charset="0"/>
                <a:cs typeface="Times New Roman" charset="0"/>
              </a:rPr>
              <a:t>siècle</a:t>
            </a:r>
            <a:endParaRPr lang="fr-FR" sz="3200" baseline="30000" dirty="0">
              <a:latin typeface="Times New Roman" charset="0"/>
              <a:ea typeface="Times New Roman" charset="0"/>
              <a:cs typeface="Times New Roman" charset="0"/>
            </a:endParaRPr>
          </a:p>
        </p:txBody>
      </p:sp>
      <p:pic>
        <p:nvPicPr>
          <p:cNvPr id="6" name="Image 3" descr="Tamis - copie.jpg">
            <a:extLst>
              <a:ext uri="{FF2B5EF4-FFF2-40B4-BE49-F238E27FC236}">
                <a16:creationId xmlns:a16="http://schemas.microsoft.com/office/drawing/2014/main" id="{77E8E586-05FA-2D45-8835-1F0E2DA68F8C}"/>
              </a:ext>
            </a:extLst>
          </p:cNvPr>
          <p:cNvPicPr>
            <a:picLocks noChangeAspect="1"/>
          </p:cNvPicPr>
          <p:nvPr/>
        </p:nvPicPr>
        <p:blipFill>
          <a:blip r:embed="rId3"/>
          <a:srcRect/>
          <a:stretch>
            <a:fillRect/>
          </a:stretch>
        </p:blipFill>
        <p:spPr bwMode="auto">
          <a:xfrm>
            <a:off x="8029833" y="4152899"/>
            <a:ext cx="3571875" cy="2138363"/>
          </a:xfrm>
          <a:prstGeom prst="rect">
            <a:avLst/>
          </a:prstGeom>
          <a:noFill/>
          <a:ln w="9525">
            <a:noFill/>
            <a:miter lim="800000"/>
            <a:headEnd/>
            <a:tailEnd/>
          </a:ln>
        </p:spPr>
      </p:pic>
      <p:cxnSp>
        <p:nvCxnSpPr>
          <p:cNvPr id="7" name="Connecteur droit avec flèche 5">
            <a:extLst>
              <a:ext uri="{FF2B5EF4-FFF2-40B4-BE49-F238E27FC236}">
                <a16:creationId xmlns:a16="http://schemas.microsoft.com/office/drawing/2014/main" id="{A79101EF-CBA6-1841-9E89-BE2A79FD742D}"/>
              </a:ext>
            </a:extLst>
          </p:cNvPr>
          <p:cNvCxnSpPr>
            <a:cxnSpLocks noChangeShapeType="1"/>
          </p:cNvCxnSpPr>
          <p:nvPr/>
        </p:nvCxnSpPr>
        <p:spPr bwMode="auto">
          <a:xfrm rot="10800000" flipV="1">
            <a:off x="5181599" y="3161506"/>
            <a:ext cx="838200" cy="533400"/>
          </a:xfrm>
          <a:prstGeom prst="straightConnector1">
            <a:avLst/>
          </a:prstGeom>
          <a:noFill/>
          <a:ln w="9525">
            <a:solidFill>
              <a:schemeClr val="tx1"/>
            </a:solidFill>
            <a:round/>
            <a:headEnd/>
            <a:tailEnd type="arrow" w="med" len="med"/>
          </a:ln>
        </p:spPr>
      </p:cxnSp>
      <p:cxnSp>
        <p:nvCxnSpPr>
          <p:cNvPr id="8" name="Connecteur droit avec flèche 7">
            <a:extLst>
              <a:ext uri="{FF2B5EF4-FFF2-40B4-BE49-F238E27FC236}">
                <a16:creationId xmlns:a16="http://schemas.microsoft.com/office/drawing/2014/main" id="{D4DAFBE5-C176-BE4D-BB78-D4D4910D0337}"/>
              </a:ext>
            </a:extLst>
          </p:cNvPr>
          <p:cNvCxnSpPr>
            <a:cxnSpLocks noChangeShapeType="1"/>
          </p:cNvCxnSpPr>
          <p:nvPr/>
        </p:nvCxnSpPr>
        <p:spPr bwMode="auto">
          <a:xfrm>
            <a:off x="7115177" y="4562261"/>
            <a:ext cx="867035" cy="821727"/>
          </a:xfrm>
          <a:prstGeom prst="straightConnector1">
            <a:avLst/>
          </a:prstGeom>
          <a:noFill/>
          <a:ln w="9525">
            <a:solidFill>
              <a:schemeClr val="tx1"/>
            </a:solidFill>
            <a:round/>
            <a:headEnd/>
            <a:tailEnd type="arrow" w="med" len="med"/>
          </a:ln>
        </p:spPr>
      </p:cxnSp>
    </p:spTree>
    <p:extLst>
      <p:ext uri="{BB962C8B-B14F-4D97-AF65-F5344CB8AC3E}">
        <p14:creationId xmlns:p14="http://schemas.microsoft.com/office/powerpoint/2010/main" val="8033983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journal&#10;&#10;Description générée automatiquement">
            <a:extLst>
              <a:ext uri="{FF2B5EF4-FFF2-40B4-BE49-F238E27FC236}">
                <a16:creationId xmlns:a16="http://schemas.microsoft.com/office/drawing/2014/main" id="{23749109-E36B-0245-A670-AF1EC20361DE}"/>
              </a:ext>
            </a:extLst>
          </p:cNvPr>
          <p:cNvPicPr>
            <a:picLocks noChangeAspect="1"/>
          </p:cNvPicPr>
          <p:nvPr/>
        </p:nvPicPr>
        <p:blipFill>
          <a:blip r:embed="rId2"/>
          <a:stretch>
            <a:fillRect/>
          </a:stretch>
        </p:blipFill>
        <p:spPr>
          <a:xfrm>
            <a:off x="3828755" y="292100"/>
            <a:ext cx="8064500" cy="6273800"/>
          </a:xfrm>
          <a:prstGeom prst="rect">
            <a:avLst/>
          </a:prstGeom>
        </p:spPr>
      </p:pic>
      <p:sp>
        <p:nvSpPr>
          <p:cNvPr id="6" name="ZoneTexte 5">
            <a:extLst>
              <a:ext uri="{FF2B5EF4-FFF2-40B4-BE49-F238E27FC236}">
                <a16:creationId xmlns:a16="http://schemas.microsoft.com/office/drawing/2014/main" id="{A7B3B14E-A1F9-4D49-BA91-76CF564CAC13}"/>
              </a:ext>
            </a:extLst>
          </p:cNvPr>
          <p:cNvSpPr txBox="1"/>
          <p:nvPr/>
        </p:nvSpPr>
        <p:spPr>
          <a:xfrm>
            <a:off x="298745" y="765544"/>
            <a:ext cx="3266215" cy="2062103"/>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Différentes formes</a:t>
            </a:r>
          </a:p>
          <a:p>
            <a:r>
              <a:rPr lang="fr-FR" sz="3200" dirty="0">
                <a:latin typeface="Times New Roman" panose="02020603050405020304" pitchFamily="18" charset="0"/>
                <a:cs typeface="Times New Roman" panose="02020603050405020304" pitchFamily="18" charset="0"/>
              </a:rPr>
              <a:t>d’emplâtres</a:t>
            </a:r>
          </a:p>
          <a:p>
            <a:r>
              <a:rPr lang="fr-FR" sz="3200" dirty="0">
                <a:latin typeface="Times New Roman" panose="02020603050405020304" pitchFamily="18" charset="0"/>
                <a:cs typeface="Times New Roman" panose="02020603050405020304" pitchFamily="18" charset="0"/>
              </a:rPr>
              <a:t>d’après</a:t>
            </a:r>
          </a:p>
          <a:p>
            <a:r>
              <a:rPr lang="fr-FR" sz="3200" dirty="0">
                <a:latin typeface="Times New Roman" panose="02020603050405020304" pitchFamily="18" charset="0"/>
                <a:cs typeface="Times New Roman" panose="02020603050405020304" pitchFamily="18" charset="0"/>
              </a:rPr>
              <a:t>Jean de Renou</a:t>
            </a:r>
          </a:p>
        </p:txBody>
      </p:sp>
    </p:spTree>
    <p:extLst>
      <p:ext uri="{BB962C8B-B14F-4D97-AF65-F5344CB8AC3E}">
        <p14:creationId xmlns:p14="http://schemas.microsoft.com/office/powerpoint/2010/main" val="37862332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109D5-9507-E141-AC20-8074081091D1}"/>
              </a:ext>
            </a:extLst>
          </p:cNvPr>
          <p:cNvSpPr/>
          <p:nvPr/>
        </p:nvSpPr>
        <p:spPr>
          <a:xfrm>
            <a:off x="404037" y="95693"/>
            <a:ext cx="11387470"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CÉRATS.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doivent leur nom à la cire qu’ils contiennent.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Cependant, ce matériau entre également dans la constitution des emplâtres (</a:t>
            </a:r>
            <a:r>
              <a:rPr lang="fr-FR" sz="3200" i="1" dirty="0">
                <a:latin typeface="Times New Roman" panose="02020603050405020304" pitchFamily="18" charset="0"/>
                <a:ea typeface="Calibri" panose="020F0502020204030204" pitchFamily="34" charset="0"/>
                <a:cs typeface="Times New Roman" panose="02020603050405020304" pitchFamily="18" charset="0"/>
              </a:rPr>
              <a:t>vide supra</a:t>
            </a:r>
            <a:r>
              <a:rPr lang="fr-FR" sz="3200" dirty="0">
                <a:latin typeface="Times New Roman" panose="02020603050405020304" pitchFamily="18" charset="0"/>
                <a:ea typeface="Calibri" panose="020F0502020204030204" pitchFamily="34" charset="0"/>
                <a:cs typeface="Times New Roman" panose="02020603050405020304" pitchFamily="18" charset="0"/>
              </a:rPr>
              <a:t>), ce qui perturbe la classification.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situation se complique encore du fait que l’on donne souvent, improprement, le nom de cérats à des préparations à usage externe, dépourvues de cire.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Leur consistance est, en outre, extrêmement variable.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Il s’agit donc d’un groupe assez disparate. De très nombreuses formules de cérats sont attribuées à Galien ; on n’en compte pas moins de sept chez Lémery.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82202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14BADF-5BE4-4344-BF42-A9C9540619E4}"/>
              </a:ext>
            </a:extLst>
          </p:cNvPr>
          <p:cNvSpPr/>
          <p:nvPr/>
        </p:nvSpPr>
        <p:spPr>
          <a:xfrm>
            <a:off x="1229832" y="1467869"/>
            <a:ext cx="6096000" cy="3046988"/>
          </a:xfrm>
          <a:prstGeom prst="rect">
            <a:avLst/>
          </a:prstGeom>
        </p:spPr>
        <p:txBody>
          <a:bodyPr>
            <a:spAutoFit/>
          </a:bodyPr>
          <a:lstStyle/>
          <a:p>
            <a:r>
              <a:rPr lang="fr-FR" sz="3200" dirty="0">
                <a:latin typeface="Times New Roman" panose="02020603050405020304" pitchFamily="18" charset="0"/>
                <a:ea typeface="Calibri" panose="020F0502020204030204" pitchFamily="34" charset="0"/>
                <a:cs typeface="Times New Roman" panose="02020603050405020304" pitchFamily="18" charset="0"/>
              </a:rPr>
              <a:t>On a pris l’habitude de réserver le nom de cérat de Galien au cérat blanc, constitué de cire blanche, d’huile d’amandes douces et d’eau de rose, qui sert de base à de nombreux cérats plus complexes.</a:t>
            </a:r>
            <a:endParaRPr lang="fr-FR" sz="3200" dirty="0"/>
          </a:p>
        </p:txBody>
      </p:sp>
      <p:pic>
        <p:nvPicPr>
          <p:cNvPr id="6" name="Image 5" descr="Une image contenant tasse, café, intérieur, arts de la table&#10;&#10;Description générée automatiquement">
            <a:extLst>
              <a:ext uri="{FF2B5EF4-FFF2-40B4-BE49-F238E27FC236}">
                <a16:creationId xmlns:a16="http://schemas.microsoft.com/office/drawing/2014/main" id="{C6DEED1D-3A72-1346-B870-D1CCB5C63599}"/>
              </a:ext>
            </a:extLst>
          </p:cNvPr>
          <p:cNvPicPr>
            <a:picLocks noChangeAspect="1"/>
          </p:cNvPicPr>
          <p:nvPr/>
        </p:nvPicPr>
        <p:blipFill>
          <a:blip r:embed="rId2"/>
          <a:stretch>
            <a:fillRect/>
          </a:stretch>
        </p:blipFill>
        <p:spPr>
          <a:xfrm>
            <a:off x="8144540" y="550553"/>
            <a:ext cx="3216681" cy="5756893"/>
          </a:xfrm>
          <a:prstGeom prst="rect">
            <a:avLst/>
          </a:prstGeom>
        </p:spPr>
      </p:pic>
    </p:spTree>
    <p:extLst>
      <p:ext uri="{BB962C8B-B14F-4D97-AF65-F5344CB8AC3E}">
        <p14:creationId xmlns:p14="http://schemas.microsoft.com/office/powerpoint/2010/main" val="16334272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A9DD550-74F3-2B4C-941A-8F4D6A671472}"/>
              </a:ext>
            </a:extLst>
          </p:cNvPr>
          <p:cNvSpPr txBox="1"/>
          <p:nvPr/>
        </p:nvSpPr>
        <p:spPr>
          <a:xfrm>
            <a:off x="2040819" y="2466753"/>
            <a:ext cx="8110362" cy="707886"/>
          </a:xfrm>
          <a:prstGeom prst="rect">
            <a:avLst/>
          </a:prstGeom>
          <a:noFill/>
        </p:spPr>
        <p:txBody>
          <a:bodyPr wrap="none" rtlCol="0">
            <a:spAutoFit/>
          </a:bodyPr>
          <a:lstStyle/>
          <a:p>
            <a:r>
              <a:rPr lang="fr-FR" sz="4000" dirty="0">
                <a:latin typeface="Times New Roman" panose="02020603050405020304" pitchFamily="18" charset="0"/>
                <a:cs typeface="Times New Roman" panose="02020603050405020304" pitchFamily="18" charset="0"/>
              </a:rPr>
              <a:t>II- INNOVATIONS DU XIX</a:t>
            </a:r>
            <a:r>
              <a:rPr lang="fr-FR" sz="4000" baseline="30000" dirty="0">
                <a:latin typeface="Times New Roman" panose="02020603050405020304" pitchFamily="18" charset="0"/>
                <a:cs typeface="Times New Roman" panose="02020603050405020304" pitchFamily="18" charset="0"/>
              </a:rPr>
              <a:t>e</a:t>
            </a:r>
            <a:r>
              <a:rPr lang="fr-FR" sz="4000" dirty="0">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20036700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33C5CE-E2BB-9D46-87C8-9F4525B2D64D}"/>
              </a:ext>
            </a:extLst>
          </p:cNvPr>
          <p:cNvSpPr/>
          <p:nvPr/>
        </p:nvSpPr>
        <p:spPr>
          <a:xfrm>
            <a:off x="1203890" y="249810"/>
            <a:ext cx="10079665"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CACHETS.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thériaque, dont la saveur était jugée désagréable, pouvait s’administrer entre deux tranches de pain à chanter, notre pain azyme.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Pour administrer une poudre médicamenteuse, on s’inspirait de cette méthode, on plaçait celle-ci au centre d’une feuille de pain azyme que l’on repliait et que l’on fermait en l’humectant. </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Cette méthode était peu sure et le pharmacien Stanislas Limousin eut l’idée d’utiliser deux cupules de pain azyme qu’il assemblait en collant leurs bords, ce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qu’il obtenait en les humectant. Le cachet était né.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Une image contenant texte, tissu&#10;&#10;Description générée automatiquement">
            <a:extLst>
              <a:ext uri="{FF2B5EF4-FFF2-40B4-BE49-F238E27FC236}">
                <a16:creationId xmlns:a16="http://schemas.microsoft.com/office/drawing/2014/main" id="{B5C242C8-E877-5949-BD32-E33C0E6D2E7D}"/>
              </a:ext>
            </a:extLst>
          </p:cNvPr>
          <p:cNvPicPr>
            <a:picLocks noChangeAspect="1"/>
          </p:cNvPicPr>
          <p:nvPr/>
        </p:nvPicPr>
        <p:blipFill>
          <a:blip r:embed="rId2"/>
          <a:stretch>
            <a:fillRect/>
          </a:stretch>
        </p:blipFill>
        <p:spPr>
          <a:xfrm>
            <a:off x="9826659" y="5348565"/>
            <a:ext cx="1994554" cy="1165357"/>
          </a:xfrm>
          <a:prstGeom prst="rect">
            <a:avLst/>
          </a:prstGeom>
        </p:spPr>
      </p:pic>
    </p:spTree>
    <p:extLst>
      <p:ext uri="{BB962C8B-B14F-4D97-AF65-F5344CB8AC3E}">
        <p14:creationId xmlns:p14="http://schemas.microsoft.com/office/powerpoint/2010/main" val="21025752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essin au trait&#10;&#10;Description générée automatiquement">
            <a:extLst>
              <a:ext uri="{FF2B5EF4-FFF2-40B4-BE49-F238E27FC236}">
                <a16:creationId xmlns:a16="http://schemas.microsoft.com/office/drawing/2014/main" id="{778963FE-1A8F-3842-A641-FFC3359619AD}"/>
              </a:ext>
            </a:extLst>
          </p:cNvPr>
          <p:cNvPicPr>
            <a:picLocks noChangeAspect="1"/>
          </p:cNvPicPr>
          <p:nvPr/>
        </p:nvPicPr>
        <p:blipFill>
          <a:blip r:embed="rId2"/>
          <a:stretch>
            <a:fillRect/>
          </a:stretch>
        </p:blipFill>
        <p:spPr>
          <a:xfrm>
            <a:off x="6723412" y="1195732"/>
            <a:ext cx="5404884" cy="4466536"/>
          </a:xfrm>
          <a:prstGeom prst="rect">
            <a:avLst/>
          </a:prstGeom>
        </p:spPr>
      </p:pic>
      <p:pic>
        <p:nvPicPr>
          <p:cNvPr id="7" name="Image 6">
            <a:extLst>
              <a:ext uri="{FF2B5EF4-FFF2-40B4-BE49-F238E27FC236}">
                <a16:creationId xmlns:a16="http://schemas.microsoft.com/office/drawing/2014/main" id="{85B35C15-5D7A-1349-978F-71B234F7B9E2}"/>
              </a:ext>
            </a:extLst>
          </p:cNvPr>
          <p:cNvPicPr>
            <a:picLocks noChangeAspect="1"/>
          </p:cNvPicPr>
          <p:nvPr/>
        </p:nvPicPr>
        <p:blipFill>
          <a:blip r:embed="rId3"/>
          <a:stretch>
            <a:fillRect/>
          </a:stretch>
        </p:blipFill>
        <p:spPr>
          <a:xfrm>
            <a:off x="143950" y="620340"/>
            <a:ext cx="3770423" cy="4644058"/>
          </a:xfrm>
          <a:prstGeom prst="rect">
            <a:avLst/>
          </a:prstGeom>
        </p:spPr>
      </p:pic>
      <p:sp>
        <p:nvSpPr>
          <p:cNvPr id="8" name="ZoneTexte 7">
            <a:extLst>
              <a:ext uri="{FF2B5EF4-FFF2-40B4-BE49-F238E27FC236}">
                <a16:creationId xmlns:a16="http://schemas.microsoft.com/office/drawing/2014/main" id="{D92773BA-544C-4C40-8CBB-9D6E234F195E}"/>
              </a:ext>
            </a:extLst>
          </p:cNvPr>
          <p:cNvSpPr txBox="1"/>
          <p:nvPr/>
        </p:nvSpPr>
        <p:spPr>
          <a:xfrm>
            <a:off x="404358" y="5562110"/>
            <a:ext cx="3249608"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COMPRESSODOSEUR</a:t>
            </a:r>
          </a:p>
        </p:txBody>
      </p:sp>
      <p:pic>
        <p:nvPicPr>
          <p:cNvPr id="3" name="Image 2">
            <a:extLst>
              <a:ext uri="{FF2B5EF4-FFF2-40B4-BE49-F238E27FC236}">
                <a16:creationId xmlns:a16="http://schemas.microsoft.com/office/drawing/2014/main" id="{7AA0ECD6-5674-8E40-827E-4B79C0E62162}"/>
              </a:ext>
            </a:extLst>
          </p:cNvPr>
          <p:cNvPicPr>
            <a:picLocks noChangeAspect="1"/>
          </p:cNvPicPr>
          <p:nvPr/>
        </p:nvPicPr>
        <p:blipFill>
          <a:blip r:embed="rId4"/>
          <a:stretch>
            <a:fillRect/>
          </a:stretch>
        </p:blipFill>
        <p:spPr>
          <a:xfrm>
            <a:off x="4130009" y="1460728"/>
            <a:ext cx="2297519" cy="3803670"/>
          </a:xfrm>
          <a:prstGeom prst="rect">
            <a:avLst/>
          </a:prstGeom>
        </p:spPr>
      </p:pic>
      <p:sp>
        <p:nvSpPr>
          <p:cNvPr id="4" name="ZoneTexte 3">
            <a:extLst>
              <a:ext uri="{FF2B5EF4-FFF2-40B4-BE49-F238E27FC236}">
                <a16:creationId xmlns:a16="http://schemas.microsoft.com/office/drawing/2014/main" id="{8E413F50-EB8B-7043-B808-2638AC8D4C48}"/>
              </a:ext>
            </a:extLst>
          </p:cNvPr>
          <p:cNvSpPr txBox="1"/>
          <p:nvPr/>
        </p:nvSpPr>
        <p:spPr>
          <a:xfrm>
            <a:off x="4263107" y="5552873"/>
            <a:ext cx="2031325" cy="830997"/>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CAPTEUR</a:t>
            </a:r>
          </a:p>
          <a:p>
            <a:r>
              <a:rPr lang="fr-FR" sz="2400" dirty="0">
                <a:latin typeface="Times New Roman" panose="02020603050405020304" pitchFamily="18" charset="0"/>
                <a:cs typeface="Times New Roman" panose="02020603050405020304" pitchFamily="18" charset="0"/>
              </a:rPr>
              <a:t>CACHETEUR</a:t>
            </a:r>
          </a:p>
        </p:txBody>
      </p:sp>
    </p:spTree>
    <p:extLst>
      <p:ext uri="{BB962C8B-B14F-4D97-AF65-F5344CB8AC3E}">
        <p14:creationId xmlns:p14="http://schemas.microsoft.com/office/powerpoint/2010/main" val="96252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7CA1247-5190-8948-953E-945242FE50C7}"/>
              </a:ext>
            </a:extLst>
          </p:cNvPr>
          <p:cNvPicPr>
            <a:picLocks noChangeAspect="1"/>
          </p:cNvPicPr>
          <p:nvPr/>
        </p:nvPicPr>
        <p:blipFill>
          <a:blip r:embed="rId2"/>
          <a:stretch>
            <a:fillRect/>
          </a:stretch>
        </p:blipFill>
        <p:spPr>
          <a:xfrm>
            <a:off x="1222744" y="411252"/>
            <a:ext cx="9271591" cy="5741404"/>
          </a:xfrm>
          <a:prstGeom prst="rect">
            <a:avLst/>
          </a:prstGeom>
        </p:spPr>
      </p:pic>
      <p:sp>
        <p:nvSpPr>
          <p:cNvPr id="6" name="ZoneTexte 5">
            <a:extLst>
              <a:ext uri="{FF2B5EF4-FFF2-40B4-BE49-F238E27FC236}">
                <a16:creationId xmlns:a16="http://schemas.microsoft.com/office/drawing/2014/main" id="{D9491074-4E8E-2A4A-8396-7914E13DB276}"/>
              </a:ext>
            </a:extLst>
          </p:cNvPr>
          <p:cNvSpPr txBox="1"/>
          <p:nvPr/>
        </p:nvSpPr>
        <p:spPr>
          <a:xfrm>
            <a:off x="1988288" y="6215915"/>
            <a:ext cx="7843366"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HUMIDIFICATION DES DEMI-CUPULES SUPÉRIEURES</a:t>
            </a:r>
          </a:p>
        </p:txBody>
      </p:sp>
      <p:sp>
        <p:nvSpPr>
          <p:cNvPr id="2" name="ZoneTexte 1">
            <a:extLst>
              <a:ext uri="{FF2B5EF4-FFF2-40B4-BE49-F238E27FC236}">
                <a16:creationId xmlns:a16="http://schemas.microsoft.com/office/drawing/2014/main" id="{7A76A610-1525-6747-B211-EB3D3E422119}"/>
              </a:ext>
            </a:extLst>
          </p:cNvPr>
          <p:cNvSpPr txBox="1"/>
          <p:nvPr/>
        </p:nvSpPr>
        <p:spPr>
          <a:xfrm>
            <a:off x="10611294" y="411252"/>
            <a:ext cx="1420582" cy="830997"/>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Appareil </a:t>
            </a:r>
          </a:p>
          <a:p>
            <a:r>
              <a:rPr lang="fr-FR" sz="2400" dirty="0">
                <a:latin typeface="Times New Roman" panose="02020603050405020304" pitchFamily="18" charset="0"/>
                <a:cs typeface="Times New Roman" panose="02020603050405020304" pitchFamily="18" charset="0"/>
              </a:rPr>
              <a:t>à cacheter</a:t>
            </a:r>
          </a:p>
        </p:txBody>
      </p:sp>
    </p:spTree>
    <p:extLst>
      <p:ext uri="{BB962C8B-B14F-4D97-AF65-F5344CB8AC3E}">
        <p14:creationId xmlns:p14="http://schemas.microsoft.com/office/powerpoint/2010/main" val="39209191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descr="Une image contenant tasse, intérieur, blanc, porcelaine&#10;&#10;Description générée automatiquement">
            <a:extLst>
              <a:ext uri="{FF2B5EF4-FFF2-40B4-BE49-F238E27FC236}">
                <a16:creationId xmlns:a16="http://schemas.microsoft.com/office/drawing/2014/main" id="{3D4438D3-EB0F-0647-BF24-A45DC77D5BC8}"/>
              </a:ext>
            </a:extLst>
          </p:cNvPr>
          <p:cNvPicPr>
            <a:picLocks noChangeAspect="1"/>
          </p:cNvPicPr>
          <p:nvPr/>
        </p:nvPicPr>
        <p:blipFill rotWithShape="1">
          <a:blip r:embed="rId2"/>
          <a:srcRect r="5036"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ZoneTexte 5">
            <a:extLst>
              <a:ext uri="{FF2B5EF4-FFF2-40B4-BE49-F238E27FC236}">
                <a16:creationId xmlns:a16="http://schemas.microsoft.com/office/drawing/2014/main" id="{D6A0DDA8-1720-2549-A2E3-82F118C04D29}"/>
              </a:ext>
            </a:extLst>
          </p:cNvPr>
          <p:cNvSpPr txBox="1"/>
          <p:nvPr/>
        </p:nvSpPr>
        <p:spPr>
          <a:xfrm>
            <a:off x="225583" y="102877"/>
            <a:ext cx="1463799" cy="2246769"/>
          </a:xfrm>
          <a:prstGeom prst="rect">
            <a:avLst/>
          </a:prstGeom>
          <a:noFill/>
        </p:spPr>
        <p:txBody>
          <a:bodyPr wrap="none" rtlCol="0">
            <a:spAutoFit/>
          </a:bodyPr>
          <a:lstStyle/>
          <a:p>
            <a:r>
              <a:rPr lang="fr-FR" sz="2800" dirty="0">
                <a:latin typeface="Times New Roman" panose="02020603050405020304" pitchFamily="18" charset="0"/>
                <a:cs typeface="Times New Roman" panose="02020603050405020304" pitchFamily="18" charset="0"/>
              </a:rPr>
              <a:t>Cachets </a:t>
            </a:r>
          </a:p>
          <a:p>
            <a:r>
              <a:rPr lang="fr-FR" sz="2800" dirty="0">
                <a:latin typeface="Times New Roman" panose="02020603050405020304" pitchFamily="18" charset="0"/>
                <a:cs typeface="Times New Roman" panose="02020603050405020304" pitchFamily="18" charset="0"/>
              </a:rPr>
              <a:t>collés</a:t>
            </a:r>
          </a:p>
          <a:p>
            <a:r>
              <a:rPr lang="fr-FR" sz="2800" dirty="0">
                <a:latin typeface="Times New Roman" panose="02020603050405020304" pitchFamily="18" charset="0"/>
                <a:cs typeface="Times New Roman" panose="02020603050405020304" pitchFamily="18" charset="0"/>
              </a:rPr>
              <a:t>préparés</a:t>
            </a:r>
          </a:p>
          <a:p>
            <a:r>
              <a:rPr lang="fr-FR" sz="2800" dirty="0">
                <a:latin typeface="Times New Roman" panose="02020603050405020304" pitchFamily="18" charset="0"/>
                <a:cs typeface="Times New Roman" panose="02020603050405020304" pitchFamily="18" charset="0"/>
              </a:rPr>
              <a:t>en</a:t>
            </a:r>
          </a:p>
          <a:p>
            <a:r>
              <a:rPr lang="fr-FR" sz="2800" dirty="0">
                <a:latin typeface="Times New Roman" panose="02020603050405020304" pitchFamily="18" charset="0"/>
                <a:cs typeface="Times New Roman" panose="02020603050405020304" pitchFamily="18" charset="0"/>
              </a:rPr>
              <a:t>officine.</a:t>
            </a:r>
          </a:p>
        </p:txBody>
      </p:sp>
    </p:spTree>
    <p:extLst>
      <p:ext uri="{BB962C8B-B14F-4D97-AF65-F5344CB8AC3E}">
        <p14:creationId xmlns:p14="http://schemas.microsoft.com/office/powerpoint/2010/main" val="19414103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36E708EA-6F29-4247-A462-68103CDA6AB4}"/>
              </a:ext>
            </a:extLst>
          </p:cNvPr>
          <p:cNvPicPr>
            <a:picLocks noChangeAspect="1"/>
          </p:cNvPicPr>
          <p:nvPr/>
        </p:nvPicPr>
        <p:blipFill>
          <a:blip r:embed="rId2"/>
          <a:stretch>
            <a:fillRect/>
          </a:stretch>
        </p:blipFill>
        <p:spPr>
          <a:xfrm>
            <a:off x="0" y="96045"/>
            <a:ext cx="12192000" cy="6665910"/>
          </a:xfrm>
          <a:prstGeom prst="rect">
            <a:avLst/>
          </a:prstGeom>
        </p:spPr>
      </p:pic>
    </p:spTree>
    <p:extLst>
      <p:ext uri="{BB962C8B-B14F-4D97-AF65-F5344CB8AC3E}">
        <p14:creationId xmlns:p14="http://schemas.microsoft.com/office/powerpoint/2010/main" val="28987430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boîte&#10;&#10;Description générée automatiquement">
            <a:extLst>
              <a:ext uri="{FF2B5EF4-FFF2-40B4-BE49-F238E27FC236}">
                <a16:creationId xmlns:a16="http://schemas.microsoft.com/office/drawing/2014/main" id="{5485D199-DBCD-2A42-81B1-AD2E2246DA22}"/>
              </a:ext>
            </a:extLst>
          </p:cNvPr>
          <p:cNvPicPr>
            <a:picLocks noChangeAspect="1"/>
          </p:cNvPicPr>
          <p:nvPr/>
        </p:nvPicPr>
        <p:blipFill>
          <a:blip r:embed="rId2"/>
          <a:stretch>
            <a:fillRect/>
          </a:stretch>
        </p:blipFill>
        <p:spPr>
          <a:xfrm>
            <a:off x="2159000" y="902734"/>
            <a:ext cx="7874000" cy="4584700"/>
          </a:xfrm>
          <a:prstGeom prst="rect">
            <a:avLst/>
          </a:prstGeom>
        </p:spPr>
      </p:pic>
      <p:sp>
        <p:nvSpPr>
          <p:cNvPr id="6" name="ZoneTexte 5">
            <a:extLst>
              <a:ext uri="{FF2B5EF4-FFF2-40B4-BE49-F238E27FC236}">
                <a16:creationId xmlns:a16="http://schemas.microsoft.com/office/drawing/2014/main" id="{EAA50F1F-B510-E944-81B7-EB6F8566E78A}"/>
              </a:ext>
            </a:extLst>
          </p:cNvPr>
          <p:cNvSpPr txBox="1"/>
          <p:nvPr/>
        </p:nvSpPr>
        <p:spPr>
          <a:xfrm>
            <a:off x="4441540" y="5955266"/>
            <a:ext cx="3308919"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Cachets collés industriels</a:t>
            </a:r>
          </a:p>
        </p:txBody>
      </p:sp>
    </p:spTree>
    <p:extLst>
      <p:ext uri="{BB962C8B-B14F-4D97-AF65-F5344CB8AC3E}">
        <p14:creationId xmlns:p14="http://schemas.microsoft.com/office/powerpoint/2010/main" val="1436171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n, intérieur, verres, plusieurs&#10;&#10;Description générée automatiquement">
            <a:extLst>
              <a:ext uri="{FF2B5EF4-FFF2-40B4-BE49-F238E27FC236}">
                <a16:creationId xmlns:a16="http://schemas.microsoft.com/office/drawing/2014/main" id="{44889D35-9D9E-8548-8FBB-57C78C9E1A8D}"/>
              </a:ext>
            </a:extLst>
          </p:cNvPr>
          <p:cNvPicPr>
            <a:picLocks noChangeAspect="1"/>
          </p:cNvPicPr>
          <p:nvPr/>
        </p:nvPicPr>
        <p:blipFill>
          <a:blip r:embed="rId2"/>
          <a:stretch>
            <a:fillRect/>
          </a:stretch>
        </p:blipFill>
        <p:spPr>
          <a:xfrm>
            <a:off x="1569309" y="903536"/>
            <a:ext cx="8798562" cy="5668765"/>
          </a:xfrm>
          <a:prstGeom prst="rect">
            <a:avLst/>
          </a:prstGeom>
        </p:spPr>
      </p:pic>
      <p:sp>
        <p:nvSpPr>
          <p:cNvPr id="6" name="ZoneTexte 5">
            <a:extLst>
              <a:ext uri="{FF2B5EF4-FFF2-40B4-BE49-F238E27FC236}">
                <a16:creationId xmlns:a16="http://schemas.microsoft.com/office/drawing/2014/main" id="{E0E454E1-10FB-9247-BC6D-912B6E62A8F1}"/>
              </a:ext>
            </a:extLst>
          </p:cNvPr>
          <p:cNvSpPr txBox="1"/>
          <p:nvPr/>
        </p:nvSpPr>
        <p:spPr>
          <a:xfrm>
            <a:off x="185352" y="123567"/>
            <a:ext cx="3244799"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CONSERVATION</a:t>
            </a:r>
          </a:p>
        </p:txBody>
      </p:sp>
      <p:sp>
        <p:nvSpPr>
          <p:cNvPr id="7" name="ZoneTexte 6">
            <a:extLst>
              <a:ext uri="{FF2B5EF4-FFF2-40B4-BE49-F238E27FC236}">
                <a16:creationId xmlns:a16="http://schemas.microsoft.com/office/drawing/2014/main" id="{76EA0190-CD36-5B40-BB2B-E10526D56CA5}"/>
              </a:ext>
            </a:extLst>
          </p:cNvPr>
          <p:cNvSpPr txBox="1"/>
          <p:nvPr/>
        </p:nvSpPr>
        <p:spPr>
          <a:xfrm>
            <a:off x="10651524" y="6091881"/>
            <a:ext cx="1281120"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XVI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
        <p:nvSpPr>
          <p:cNvPr id="2" name="ZoneTexte 1">
            <a:extLst>
              <a:ext uri="{FF2B5EF4-FFF2-40B4-BE49-F238E27FC236}">
                <a16:creationId xmlns:a16="http://schemas.microsoft.com/office/drawing/2014/main" id="{CB6768D4-8F5E-2742-AD76-98AC7C28B17C}"/>
              </a:ext>
            </a:extLst>
          </p:cNvPr>
          <p:cNvSpPr txBox="1"/>
          <p:nvPr/>
        </p:nvSpPr>
        <p:spPr>
          <a:xfrm>
            <a:off x="8008883" y="135997"/>
            <a:ext cx="1757212"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Poudriers</a:t>
            </a:r>
          </a:p>
        </p:txBody>
      </p:sp>
    </p:spTree>
    <p:extLst>
      <p:ext uri="{BB962C8B-B14F-4D97-AF65-F5344CB8AC3E}">
        <p14:creationId xmlns:p14="http://schemas.microsoft.com/office/powerpoint/2010/main" val="5164405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57B44015-0AAD-0149-A881-A1BFBCE00BFD}"/>
              </a:ext>
            </a:extLst>
          </p:cNvPr>
          <p:cNvPicPr>
            <a:picLocks noChangeAspect="1"/>
          </p:cNvPicPr>
          <p:nvPr/>
        </p:nvPicPr>
        <p:blipFill>
          <a:blip r:embed="rId2"/>
          <a:stretch>
            <a:fillRect/>
          </a:stretch>
        </p:blipFill>
        <p:spPr>
          <a:xfrm>
            <a:off x="2932176" y="0"/>
            <a:ext cx="6327648" cy="6858000"/>
          </a:xfrm>
          <a:prstGeom prst="rect">
            <a:avLst/>
          </a:prstGeom>
        </p:spPr>
      </p:pic>
      <p:sp>
        <p:nvSpPr>
          <p:cNvPr id="6" name="ZoneTexte 5">
            <a:extLst>
              <a:ext uri="{FF2B5EF4-FFF2-40B4-BE49-F238E27FC236}">
                <a16:creationId xmlns:a16="http://schemas.microsoft.com/office/drawing/2014/main" id="{97D44AA2-AE75-724B-A509-F913D9E07029}"/>
              </a:ext>
            </a:extLst>
          </p:cNvPr>
          <p:cNvSpPr txBox="1"/>
          <p:nvPr/>
        </p:nvSpPr>
        <p:spPr>
          <a:xfrm>
            <a:off x="9712411" y="2743200"/>
            <a:ext cx="1930337" cy="1077218"/>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Cachets d’</a:t>
            </a:r>
          </a:p>
          <a:p>
            <a:r>
              <a:rPr lang="fr-FR" sz="3200" dirty="0">
                <a:latin typeface="Times New Roman" panose="02020603050405020304" pitchFamily="18" charset="0"/>
                <a:cs typeface="Times New Roman" panose="02020603050405020304" pitchFamily="18" charset="0"/>
              </a:rPr>
              <a:t>aspirine</a:t>
            </a:r>
          </a:p>
        </p:txBody>
      </p:sp>
    </p:spTree>
    <p:extLst>
      <p:ext uri="{BB962C8B-B14F-4D97-AF65-F5344CB8AC3E}">
        <p14:creationId xmlns:p14="http://schemas.microsoft.com/office/powerpoint/2010/main" val="3294838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CDA058-E98B-2F43-A240-D31CC2932CD6}"/>
              </a:ext>
            </a:extLst>
          </p:cNvPr>
          <p:cNvPicPr>
            <a:picLocks noChangeAspect="1"/>
          </p:cNvPicPr>
          <p:nvPr/>
        </p:nvPicPr>
        <p:blipFill>
          <a:blip r:embed="rId2"/>
          <a:stretch>
            <a:fillRect/>
          </a:stretch>
        </p:blipFill>
        <p:spPr>
          <a:xfrm>
            <a:off x="707439" y="229541"/>
            <a:ext cx="10777122" cy="6398917"/>
          </a:xfrm>
          <a:prstGeom prst="rect">
            <a:avLst/>
          </a:prstGeom>
        </p:spPr>
      </p:pic>
      <p:sp>
        <p:nvSpPr>
          <p:cNvPr id="6" name="ZoneTexte 5">
            <a:extLst>
              <a:ext uri="{FF2B5EF4-FFF2-40B4-BE49-F238E27FC236}">
                <a16:creationId xmlns:a16="http://schemas.microsoft.com/office/drawing/2014/main" id="{195F853F-DD77-604C-B625-B3DA6F09FF62}"/>
              </a:ext>
            </a:extLst>
          </p:cNvPr>
          <p:cNvSpPr txBox="1"/>
          <p:nvPr/>
        </p:nvSpPr>
        <p:spPr>
          <a:xfrm>
            <a:off x="850605" y="350875"/>
            <a:ext cx="2424062" cy="1200329"/>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CACHETS PAR</a:t>
            </a:r>
          </a:p>
          <a:p>
            <a:r>
              <a:rPr lang="fr-FR" sz="2400" dirty="0">
                <a:latin typeface="Times New Roman" panose="02020603050405020304" pitchFamily="18" charset="0"/>
                <a:cs typeface="Times New Roman" panose="02020603050405020304" pitchFamily="18" charset="0"/>
              </a:rPr>
              <a:t>EMBOÎTEMENT</a:t>
            </a:r>
          </a:p>
          <a:p>
            <a:r>
              <a:rPr lang="fr-FR" sz="2400" dirty="0">
                <a:latin typeface="Times New Roman" panose="02020603050405020304" pitchFamily="18" charset="0"/>
                <a:cs typeface="Times New Roman" panose="02020603050405020304" pitchFamily="18" charset="0"/>
              </a:rPr>
              <a:t>(À SEC)</a:t>
            </a:r>
          </a:p>
        </p:txBody>
      </p:sp>
    </p:spTree>
    <p:extLst>
      <p:ext uri="{BB962C8B-B14F-4D97-AF65-F5344CB8AC3E}">
        <p14:creationId xmlns:p14="http://schemas.microsoft.com/office/powerpoint/2010/main" val="36225982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5D7B04-8146-9847-9057-1CDF74BF5D79}"/>
              </a:ext>
            </a:extLst>
          </p:cNvPr>
          <p:cNvSpPr/>
          <p:nvPr/>
        </p:nvSpPr>
        <p:spPr>
          <a:xfrm>
            <a:off x="439479" y="95694"/>
            <a:ext cx="11313042" cy="649408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CAPSULES GÉLATINEUSES.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se préparent en confectionnant une solution de gélatine dans laquelle on trempe des mandrins en forme d’olive. Lorsque l’on ressort les mandrins du bain, ils sont recouverts de gélatine encore liquide, on les laisse sécher jusqu’à une consistance encore assez molle, puis on les arrache du mandrin et on les dispose l’ouverture vers le haut pour les sécher totalement. Il ne reste plus, alors qu’à les remplir d’un médicament liquide et à boucher la capsule en collant un opercule de gélatine. </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L’intérêt de cette forme est de permettre d’administrer un médicament liquide, sous une forme solide. Les capsules d’huile de foie de morue ont ainsi permis de faire accepter plus facilement par les enfants, ce remède préventif, utilisé couramment au XIX</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69618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able, plancher, chaise, intérieur&#10;&#10;Description générée automatiquement">
            <a:extLst>
              <a:ext uri="{FF2B5EF4-FFF2-40B4-BE49-F238E27FC236}">
                <a16:creationId xmlns:a16="http://schemas.microsoft.com/office/drawing/2014/main" id="{2CF0B425-50DA-3C4F-BEB7-D0493BE37618}"/>
              </a:ext>
            </a:extLst>
          </p:cNvPr>
          <p:cNvPicPr>
            <a:picLocks noChangeAspect="1"/>
          </p:cNvPicPr>
          <p:nvPr/>
        </p:nvPicPr>
        <p:blipFill>
          <a:blip r:embed="rId2"/>
          <a:stretch>
            <a:fillRect/>
          </a:stretch>
        </p:blipFill>
        <p:spPr>
          <a:xfrm>
            <a:off x="135924" y="165368"/>
            <a:ext cx="6215162" cy="4159495"/>
          </a:xfrm>
          <a:prstGeom prst="rect">
            <a:avLst/>
          </a:prstGeom>
        </p:spPr>
      </p:pic>
      <p:pic>
        <p:nvPicPr>
          <p:cNvPr id="6" name="Image 5" descr="Une image contenant intérieur, plusieurs&#10;&#10;Description générée automatiquement">
            <a:extLst>
              <a:ext uri="{FF2B5EF4-FFF2-40B4-BE49-F238E27FC236}">
                <a16:creationId xmlns:a16="http://schemas.microsoft.com/office/drawing/2014/main" id="{A43733EF-BEA5-194A-860A-AB6AA04BBA31}"/>
              </a:ext>
            </a:extLst>
          </p:cNvPr>
          <p:cNvPicPr>
            <a:picLocks noChangeAspect="1"/>
          </p:cNvPicPr>
          <p:nvPr/>
        </p:nvPicPr>
        <p:blipFill>
          <a:blip r:embed="rId3"/>
          <a:stretch>
            <a:fillRect/>
          </a:stretch>
        </p:blipFill>
        <p:spPr>
          <a:xfrm>
            <a:off x="6096000" y="1463294"/>
            <a:ext cx="6001265" cy="5229338"/>
          </a:xfrm>
          <a:prstGeom prst="rect">
            <a:avLst/>
          </a:prstGeom>
        </p:spPr>
      </p:pic>
      <p:sp>
        <p:nvSpPr>
          <p:cNvPr id="7" name="ZoneTexte 6">
            <a:extLst>
              <a:ext uri="{FF2B5EF4-FFF2-40B4-BE49-F238E27FC236}">
                <a16:creationId xmlns:a16="http://schemas.microsoft.com/office/drawing/2014/main" id="{DB8FFE55-CC1F-384D-AED2-D946CF13CA31}"/>
              </a:ext>
            </a:extLst>
          </p:cNvPr>
          <p:cNvSpPr txBox="1"/>
          <p:nvPr/>
        </p:nvSpPr>
        <p:spPr>
          <a:xfrm>
            <a:off x="738652" y="5073166"/>
            <a:ext cx="5009705"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Matrice pour capsules molles</a:t>
            </a:r>
          </a:p>
        </p:txBody>
      </p:sp>
    </p:spTree>
    <p:extLst>
      <p:ext uri="{BB962C8B-B14F-4D97-AF65-F5344CB8AC3E}">
        <p14:creationId xmlns:p14="http://schemas.microsoft.com/office/powerpoint/2010/main" val="33596295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assiette, intérieur, arrangé&#10;&#10;Description générée automatiquement">
            <a:extLst>
              <a:ext uri="{FF2B5EF4-FFF2-40B4-BE49-F238E27FC236}">
                <a16:creationId xmlns:a16="http://schemas.microsoft.com/office/drawing/2014/main" id="{6DC33320-2EEF-0143-A1E8-17BC14595B09}"/>
              </a:ext>
            </a:extLst>
          </p:cNvPr>
          <p:cNvPicPr>
            <a:picLocks noChangeAspect="1"/>
          </p:cNvPicPr>
          <p:nvPr/>
        </p:nvPicPr>
        <p:blipFill>
          <a:blip r:embed="rId2"/>
          <a:stretch>
            <a:fillRect/>
          </a:stretch>
        </p:blipFill>
        <p:spPr>
          <a:xfrm>
            <a:off x="1132735" y="1484799"/>
            <a:ext cx="4963265" cy="2976514"/>
          </a:xfrm>
          <a:prstGeom prst="rect">
            <a:avLst/>
          </a:prstGeom>
        </p:spPr>
      </p:pic>
      <p:pic>
        <p:nvPicPr>
          <p:cNvPr id="7" name="Image 6" descr="Une image contenant assiette, intérieur, fruit, arrangé&#10;&#10;Description générée automatiquement">
            <a:extLst>
              <a:ext uri="{FF2B5EF4-FFF2-40B4-BE49-F238E27FC236}">
                <a16:creationId xmlns:a16="http://schemas.microsoft.com/office/drawing/2014/main" id="{842D1A1F-3825-F54D-800E-C0B81CA871F1}"/>
              </a:ext>
            </a:extLst>
          </p:cNvPr>
          <p:cNvPicPr>
            <a:picLocks noChangeAspect="1"/>
          </p:cNvPicPr>
          <p:nvPr/>
        </p:nvPicPr>
        <p:blipFill>
          <a:blip r:embed="rId3"/>
          <a:stretch>
            <a:fillRect/>
          </a:stretch>
        </p:blipFill>
        <p:spPr>
          <a:xfrm>
            <a:off x="7352928" y="2854733"/>
            <a:ext cx="3977371" cy="3213160"/>
          </a:xfrm>
          <a:prstGeom prst="rect">
            <a:avLst/>
          </a:prstGeom>
        </p:spPr>
      </p:pic>
      <p:sp>
        <p:nvSpPr>
          <p:cNvPr id="8" name="Rectangle 7">
            <a:extLst>
              <a:ext uri="{FF2B5EF4-FFF2-40B4-BE49-F238E27FC236}">
                <a16:creationId xmlns:a16="http://schemas.microsoft.com/office/drawing/2014/main" id="{94FFD3DE-540C-6E41-8709-62282A000A8B}"/>
              </a:ext>
            </a:extLst>
          </p:cNvPr>
          <p:cNvSpPr/>
          <p:nvPr/>
        </p:nvSpPr>
        <p:spPr>
          <a:xfrm>
            <a:off x="7352928" y="1458680"/>
            <a:ext cx="3977371" cy="584775"/>
          </a:xfrm>
          <a:prstGeom prst="rect">
            <a:avLst/>
          </a:prstGeom>
        </p:spPr>
        <p:txBody>
          <a:bodyPr wrap="none">
            <a:spAutoFit/>
          </a:bodyPr>
          <a:lstStyle/>
          <a:p>
            <a:r>
              <a:rPr lang="fr-FR" sz="3200" dirty="0">
                <a:latin typeface="Times New Roman" panose="02020603050405020304" pitchFamily="18" charset="0"/>
                <a:ea typeface="Calibri" panose="020F0502020204030204" pitchFamily="34" charset="0"/>
                <a:cs typeface="Times New Roman" panose="02020603050405020304" pitchFamily="18" charset="0"/>
              </a:rPr>
              <a:t>CAPSULES MOLLES</a:t>
            </a:r>
            <a:endParaRPr lang="fr-FR" sz="3200" dirty="0"/>
          </a:p>
        </p:txBody>
      </p:sp>
    </p:spTree>
    <p:extLst>
      <p:ext uri="{BB962C8B-B14F-4D97-AF65-F5344CB8AC3E}">
        <p14:creationId xmlns:p14="http://schemas.microsoft.com/office/powerpoint/2010/main" val="33000697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AB7FF9-FC5E-544D-8A6C-9E7AF9469B0D}"/>
              </a:ext>
            </a:extLst>
          </p:cNvPr>
          <p:cNvSpPr/>
          <p:nvPr/>
        </p:nvSpPr>
        <p:spPr>
          <a:xfrm>
            <a:off x="340241" y="202019"/>
            <a:ext cx="11227981" cy="649408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AMPOULES et solutés injectables.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Même si, dès le XVII</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des injections intraveineuses de substances stimulantes, vin d’Espagne ou eau-de-vie, à des chiens de chasse, sont rapportées dans des ouvrages scientifiques, il fallut attendre de nombreuses améliorations techniques et surtout la découverte du rôle de l’asepsie, pour voir cette méthode appliquée largement, avec succès, à la thérapeutique humaine, au cours du XX</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Ces premières injections avaient été réalisées par un veneur qui, soucieux d’améliorer les performances de sa meute, soufflait le liquide dans les veines de ses chiens, à travers des os creux de poulet, à l’extrémité naturellement brisée en biseau.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46184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501F1F-8B31-1C43-9997-2EBC7F172263}"/>
              </a:ext>
            </a:extLst>
          </p:cNvPr>
          <p:cNvSpPr/>
          <p:nvPr/>
        </p:nvSpPr>
        <p:spPr>
          <a:xfrm>
            <a:off x="829340" y="701749"/>
            <a:ext cx="10217888"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L’importance dans l’évolution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de la méthode, de la redécouverte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de l’aiguille creuse,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oubliée depuis son antique usage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par les ophtalmologistes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gréco-romains,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puis de la mise au point, en 1853,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de la seringue qui porte son nom,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par un médecin lyonnais,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Charles-Gabriel Pravaz,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ne saurait être contestée. </a:t>
            </a:r>
          </a:p>
        </p:txBody>
      </p:sp>
      <p:pic>
        <p:nvPicPr>
          <p:cNvPr id="5" name="Image 4">
            <a:extLst>
              <a:ext uri="{FF2B5EF4-FFF2-40B4-BE49-F238E27FC236}">
                <a16:creationId xmlns:a16="http://schemas.microsoft.com/office/drawing/2014/main" id="{640C9F76-13ED-AC44-A8AE-E860B5C5F596}"/>
              </a:ext>
            </a:extLst>
          </p:cNvPr>
          <p:cNvPicPr>
            <a:picLocks noChangeAspect="1"/>
          </p:cNvPicPr>
          <p:nvPr/>
        </p:nvPicPr>
        <p:blipFill>
          <a:blip r:embed="rId2"/>
          <a:stretch>
            <a:fillRect/>
          </a:stretch>
        </p:blipFill>
        <p:spPr>
          <a:xfrm rot="5400000">
            <a:off x="6290930" y="962246"/>
            <a:ext cx="6578009" cy="4933507"/>
          </a:xfrm>
          <a:prstGeom prst="rect">
            <a:avLst/>
          </a:prstGeom>
        </p:spPr>
      </p:pic>
    </p:spTree>
    <p:extLst>
      <p:ext uri="{BB962C8B-B14F-4D97-AF65-F5344CB8AC3E}">
        <p14:creationId xmlns:p14="http://schemas.microsoft.com/office/powerpoint/2010/main" val="20877460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E24D41-05C9-1243-9996-56FF0CE8CDEB}"/>
              </a:ext>
            </a:extLst>
          </p:cNvPr>
          <p:cNvSpPr/>
          <p:nvPr/>
        </p:nvSpPr>
        <p:spPr>
          <a:xfrm>
            <a:off x="431927" y="1335507"/>
            <a:ext cx="7495953" cy="403187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conception des ampoules de verre par Stanislas Limousin, en 1886, n’en constitua pas moins une étape déterminante.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C’est, en effet, ce nouveau type de récipient qui a permis la stérilisation des solutions injectables, d’abord au bain-marie, puis, plus efficacement, à l’autoclave</a:t>
            </a:r>
            <a:r>
              <a:rPr lang="fr-FR"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Image 5" descr="Une image contenant texte, plusieurs, dessin au trait, arrangé&#10;&#10;Description générée automatiquement">
            <a:extLst>
              <a:ext uri="{FF2B5EF4-FFF2-40B4-BE49-F238E27FC236}">
                <a16:creationId xmlns:a16="http://schemas.microsoft.com/office/drawing/2014/main" id="{0489C5D2-F0F0-EC49-86E3-3158947D7325}"/>
              </a:ext>
            </a:extLst>
          </p:cNvPr>
          <p:cNvPicPr>
            <a:picLocks noChangeAspect="1"/>
          </p:cNvPicPr>
          <p:nvPr/>
        </p:nvPicPr>
        <p:blipFill>
          <a:blip r:embed="rId3"/>
          <a:stretch>
            <a:fillRect/>
          </a:stretch>
        </p:blipFill>
        <p:spPr>
          <a:xfrm>
            <a:off x="8408709" y="204618"/>
            <a:ext cx="3487729" cy="6424764"/>
          </a:xfrm>
          <a:prstGeom prst="rect">
            <a:avLst/>
          </a:prstGeom>
        </p:spPr>
      </p:pic>
    </p:spTree>
    <p:extLst>
      <p:ext uri="{BB962C8B-B14F-4D97-AF65-F5344CB8AC3E}">
        <p14:creationId xmlns:p14="http://schemas.microsoft.com/office/powerpoint/2010/main" val="24100117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loche de verre&#10;&#10;Description générée automatiquement">
            <a:extLst>
              <a:ext uri="{FF2B5EF4-FFF2-40B4-BE49-F238E27FC236}">
                <a16:creationId xmlns:a16="http://schemas.microsoft.com/office/drawing/2014/main" id="{F7BEA047-B6B7-7349-94EF-7F81715D0345}"/>
              </a:ext>
            </a:extLst>
          </p:cNvPr>
          <p:cNvPicPr>
            <a:picLocks noChangeAspect="1"/>
          </p:cNvPicPr>
          <p:nvPr/>
        </p:nvPicPr>
        <p:blipFill>
          <a:blip r:embed="rId2"/>
          <a:stretch>
            <a:fillRect/>
          </a:stretch>
        </p:blipFill>
        <p:spPr>
          <a:xfrm>
            <a:off x="651096" y="904653"/>
            <a:ext cx="5855991" cy="4464789"/>
          </a:xfrm>
          <a:prstGeom prst="rect">
            <a:avLst/>
          </a:prstGeom>
        </p:spPr>
      </p:pic>
      <p:pic>
        <p:nvPicPr>
          <p:cNvPr id="7" name="Image 6" descr="Une image contenant texte, équipement électronique, tube&#10;&#10;Description générée automatiquement">
            <a:extLst>
              <a:ext uri="{FF2B5EF4-FFF2-40B4-BE49-F238E27FC236}">
                <a16:creationId xmlns:a16="http://schemas.microsoft.com/office/drawing/2014/main" id="{7FA7249C-F1D9-0C4A-9F8A-579D46603079}"/>
              </a:ext>
            </a:extLst>
          </p:cNvPr>
          <p:cNvPicPr>
            <a:picLocks noChangeAspect="1"/>
          </p:cNvPicPr>
          <p:nvPr/>
        </p:nvPicPr>
        <p:blipFill>
          <a:blip r:embed="rId3"/>
          <a:stretch>
            <a:fillRect/>
          </a:stretch>
        </p:blipFill>
        <p:spPr>
          <a:xfrm>
            <a:off x="8686801" y="218451"/>
            <a:ext cx="3173082" cy="6161068"/>
          </a:xfrm>
          <a:prstGeom prst="rect">
            <a:avLst/>
          </a:prstGeom>
        </p:spPr>
      </p:pic>
      <p:sp>
        <p:nvSpPr>
          <p:cNvPr id="8" name="ZoneTexte 7">
            <a:extLst>
              <a:ext uri="{FF2B5EF4-FFF2-40B4-BE49-F238E27FC236}">
                <a16:creationId xmlns:a16="http://schemas.microsoft.com/office/drawing/2014/main" id="{12A41231-BF5D-9F44-B125-01B73692A163}"/>
              </a:ext>
            </a:extLst>
          </p:cNvPr>
          <p:cNvSpPr txBox="1"/>
          <p:nvPr/>
        </p:nvSpPr>
        <p:spPr>
          <a:xfrm>
            <a:off x="1280650" y="5794744"/>
            <a:ext cx="5212261"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REMPLISSAGE SOUS VIDE</a:t>
            </a:r>
          </a:p>
        </p:txBody>
      </p:sp>
      <p:sp>
        <p:nvSpPr>
          <p:cNvPr id="9" name="ZoneTexte 8">
            <a:extLst>
              <a:ext uri="{FF2B5EF4-FFF2-40B4-BE49-F238E27FC236}">
                <a16:creationId xmlns:a16="http://schemas.microsoft.com/office/drawing/2014/main" id="{20CEEF13-9F86-044E-9374-411952CB54B5}"/>
              </a:ext>
            </a:extLst>
          </p:cNvPr>
          <p:cNvSpPr txBox="1"/>
          <p:nvPr/>
        </p:nvSpPr>
        <p:spPr>
          <a:xfrm>
            <a:off x="9165265" y="6368871"/>
            <a:ext cx="2021323"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AUTOCLAVE</a:t>
            </a:r>
          </a:p>
        </p:txBody>
      </p:sp>
    </p:spTree>
    <p:extLst>
      <p:ext uri="{BB962C8B-B14F-4D97-AF65-F5344CB8AC3E}">
        <p14:creationId xmlns:p14="http://schemas.microsoft.com/office/powerpoint/2010/main" val="39784452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en bois&#10;&#10;Description générée automatiquement">
            <a:extLst>
              <a:ext uri="{FF2B5EF4-FFF2-40B4-BE49-F238E27FC236}">
                <a16:creationId xmlns:a16="http://schemas.microsoft.com/office/drawing/2014/main" id="{C2CCA45E-237C-754F-959C-B3BD51041CB0}"/>
              </a:ext>
            </a:extLst>
          </p:cNvPr>
          <p:cNvPicPr>
            <a:picLocks noChangeAspect="1"/>
          </p:cNvPicPr>
          <p:nvPr/>
        </p:nvPicPr>
        <p:blipFill>
          <a:blip r:embed="rId2"/>
          <a:stretch>
            <a:fillRect/>
          </a:stretch>
        </p:blipFill>
        <p:spPr>
          <a:xfrm>
            <a:off x="2683975" y="0"/>
            <a:ext cx="6824050" cy="6858000"/>
          </a:xfrm>
          <a:prstGeom prst="rect">
            <a:avLst/>
          </a:prstGeom>
        </p:spPr>
      </p:pic>
    </p:spTree>
    <p:extLst>
      <p:ext uri="{BB962C8B-B14F-4D97-AF65-F5344CB8AC3E}">
        <p14:creationId xmlns:p14="http://schemas.microsoft.com/office/powerpoint/2010/main" val="116265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ble, tasse, assis, vase&#10;&#10;Description générée automatiquement">
            <a:extLst>
              <a:ext uri="{FF2B5EF4-FFF2-40B4-BE49-F238E27FC236}">
                <a16:creationId xmlns:a16="http://schemas.microsoft.com/office/drawing/2014/main" id="{509E4C8D-90C3-0249-A115-C9EF0113A8FE}"/>
              </a:ext>
            </a:extLst>
          </p:cNvPr>
          <p:cNvPicPr>
            <a:picLocks noChangeAspect="1"/>
          </p:cNvPicPr>
          <p:nvPr/>
        </p:nvPicPr>
        <p:blipFill>
          <a:blip r:embed="rId2"/>
          <a:stretch>
            <a:fillRect/>
          </a:stretch>
        </p:blipFill>
        <p:spPr>
          <a:xfrm>
            <a:off x="700566" y="790832"/>
            <a:ext cx="4109564" cy="5276335"/>
          </a:xfrm>
          <a:prstGeom prst="rect">
            <a:avLst/>
          </a:prstGeom>
        </p:spPr>
      </p:pic>
      <p:pic>
        <p:nvPicPr>
          <p:cNvPr id="5" name="Image 1" descr="IMG_4631.jpg">
            <a:extLst>
              <a:ext uri="{FF2B5EF4-FFF2-40B4-BE49-F238E27FC236}">
                <a16:creationId xmlns:a16="http://schemas.microsoft.com/office/drawing/2014/main" id="{034E1338-E88A-D847-9FAF-7EA7D19F4673}"/>
              </a:ext>
            </a:extLst>
          </p:cNvPr>
          <p:cNvPicPr>
            <a:picLocks noChangeAspect="1"/>
          </p:cNvPicPr>
          <p:nvPr/>
        </p:nvPicPr>
        <p:blipFill>
          <a:blip r:embed="rId3"/>
          <a:srcRect/>
          <a:stretch>
            <a:fillRect/>
          </a:stretch>
        </p:blipFill>
        <p:spPr bwMode="auto">
          <a:xfrm>
            <a:off x="6865536" y="794292"/>
            <a:ext cx="4403827" cy="5272875"/>
          </a:xfrm>
          <a:prstGeom prst="rect">
            <a:avLst/>
          </a:prstGeom>
          <a:noFill/>
          <a:ln w="9525">
            <a:noFill/>
            <a:miter lim="800000"/>
            <a:headEnd/>
            <a:tailEnd/>
          </a:ln>
        </p:spPr>
      </p:pic>
      <p:sp>
        <p:nvSpPr>
          <p:cNvPr id="6" name="ZoneTexte 5">
            <a:extLst>
              <a:ext uri="{FF2B5EF4-FFF2-40B4-BE49-F238E27FC236}">
                <a16:creationId xmlns:a16="http://schemas.microsoft.com/office/drawing/2014/main" id="{E0AB1837-169C-9D47-A259-595F71D0E834}"/>
              </a:ext>
            </a:extLst>
          </p:cNvPr>
          <p:cNvSpPr txBox="1"/>
          <p:nvPr/>
        </p:nvSpPr>
        <p:spPr>
          <a:xfrm>
            <a:off x="2502680" y="6177007"/>
            <a:ext cx="1435008"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XVIII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
        <p:nvSpPr>
          <p:cNvPr id="7" name="ZoneTexte 6">
            <a:extLst>
              <a:ext uri="{FF2B5EF4-FFF2-40B4-BE49-F238E27FC236}">
                <a16:creationId xmlns:a16="http://schemas.microsoft.com/office/drawing/2014/main" id="{F477AFBB-FC98-E845-B6CE-5674AC1AD497}"/>
              </a:ext>
            </a:extLst>
          </p:cNvPr>
          <p:cNvSpPr txBox="1"/>
          <p:nvPr/>
        </p:nvSpPr>
        <p:spPr>
          <a:xfrm>
            <a:off x="8254313" y="6178378"/>
            <a:ext cx="1281120"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XIX</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
        <p:nvSpPr>
          <p:cNvPr id="2" name="ZoneTexte 1">
            <a:extLst>
              <a:ext uri="{FF2B5EF4-FFF2-40B4-BE49-F238E27FC236}">
                <a16:creationId xmlns:a16="http://schemas.microsoft.com/office/drawing/2014/main" id="{18855248-5F04-4846-93F8-35C64A2446F3}"/>
              </a:ext>
            </a:extLst>
          </p:cNvPr>
          <p:cNvSpPr txBox="1"/>
          <p:nvPr/>
        </p:nvSpPr>
        <p:spPr>
          <a:xfrm>
            <a:off x="977620" y="6178379"/>
            <a:ext cx="1435008"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BASSANO</a:t>
            </a:r>
          </a:p>
        </p:txBody>
      </p:sp>
    </p:spTree>
    <p:extLst>
      <p:ext uri="{BB962C8B-B14F-4D97-AF65-F5344CB8AC3E}">
        <p14:creationId xmlns:p14="http://schemas.microsoft.com/office/powerpoint/2010/main" val="2254463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A40F99-F770-814F-845C-8ECB9A21B73B}"/>
              </a:ext>
            </a:extLst>
          </p:cNvPr>
          <p:cNvSpPr/>
          <p:nvPr/>
        </p:nvSpPr>
        <p:spPr>
          <a:xfrm>
            <a:off x="905877" y="1450863"/>
            <a:ext cx="6096000" cy="3046988"/>
          </a:xfrm>
          <a:prstGeom prst="rect">
            <a:avLst/>
          </a:prstGeom>
        </p:spPr>
        <p:txBody>
          <a:bodyPr>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ADMINISTRATION AU PATIENT</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en les mêlant à un liquide, comme l’eau ou, plus souvent, le vin, qui présente l’avantage de dissimuler la saveur.</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descr="Une image contenant intérieur&#10;&#10;Description générée automatiquement">
            <a:extLst>
              <a:ext uri="{FF2B5EF4-FFF2-40B4-BE49-F238E27FC236}">
                <a16:creationId xmlns:a16="http://schemas.microsoft.com/office/drawing/2014/main" id="{EB81166D-EDB4-4747-AA2C-4DFB0BAF5FE7}"/>
              </a:ext>
            </a:extLst>
          </p:cNvPr>
          <p:cNvPicPr>
            <a:picLocks noChangeAspect="1"/>
          </p:cNvPicPr>
          <p:nvPr/>
        </p:nvPicPr>
        <p:blipFill>
          <a:blip r:embed="rId2"/>
          <a:stretch>
            <a:fillRect/>
          </a:stretch>
        </p:blipFill>
        <p:spPr>
          <a:xfrm>
            <a:off x="8368442" y="346397"/>
            <a:ext cx="3123342" cy="6165205"/>
          </a:xfrm>
          <a:prstGeom prst="rect">
            <a:avLst/>
          </a:prstGeom>
        </p:spPr>
      </p:pic>
    </p:spTree>
    <p:extLst>
      <p:ext uri="{BB962C8B-B14F-4D97-AF65-F5344CB8AC3E}">
        <p14:creationId xmlns:p14="http://schemas.microsoft.com/office/powerpoint/2010/main" val="1102010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AD4F258-217B-0149-89AE-30BC26A085DF}"/>
              </a:ext>
            </a:extLst>
          </p:cNvPr>
          <p:cNvSpPr txBox="1"/>
          <p:nvPr/>
        </p:nvSpPr>
        <p:spPr>
          <a:xfrm>
            <a:off x="1261241" y="428178"/>
            <a:ext cx="9007366" cy="6001643"/>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ÉLECTUAIRES, CONFECTIONS, OPIATS</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Électuaires :</a:t>
            </a:r>
          </a:p>
          <a:p>
            <a:r>
              <a:rPr lang="fr-FR" sz="3200" dirty="0">
                <a:latin typeface="Times New Roman" panose="02020603050405020304" pitchFamily="18" charset="0"/>
                <a:cs typeface="Times New Roman" panose="02020603050405020304" pitchFamily="18" charset="0"/>
              </a:rPr>
              <a:t>Médicaments composés, de consistance molle </a:t>
            </a:r>
          </a:p>
          <a:p>
            <a:r>
              <a:rPr lang="fr-FR" sz="3200" dirty="0">
                <a:latin typeface="Times New Roman" panose="02020603050405020304" pitchFamily="18" charset="0"/>
                <a:cs typeface="Times New Roman" panose="02020603050405020304" pitchFamily="18" charset="0"/>
              </a:rPr>
              <a:t>constitués  de nombreuses poudres dispersées</a:t>
            </a:r>
          </a:p>
          <a:p>
            <a:r>
              <a:rPr lang="fr-FR" sz="3200" dirty="0">
                <a:latin typeface="Times New Roman" panose="02020603050405020304" pitchFamily="18" charset="0"/>
                <a:cs typeface="Times New Roman" panose="02020603050405020304" pitchFamily="18" charset="0"/>
              </a:rPr>
              <a:t>dans un liquide visqueux, comme le miel, des résines ou, plus tard, un sirop.</a:t>
            </a:r>
          </a:p>
          <a:p>
            <a:r>
              <a:rPr lang="fr-FR" sz="3200" dirty="0">
                <a:latin typeface="Times New Roman" panose="02020603050405020304" pitchFamily="18" charset="0"/>
                <a:cs typeface="Times New Roman" panose="02020603050405020304" pitchFamily="18" charset="0"/>
              </a:rPr>
              <a:t>particulièrement adaptés à la </a:t>
            </a:r>
            <a:r>
              <a:rPr lang="fr-FR" sz="3200" dirty="0" err="1">
                <a:latin typeface="Times New Roman" panose="02020603050405020304" pitchFamily="18" charset="0"/>
                <a:cs typeface="Times New Roman" panose="02020603050405020304" pitchFamily="18" charset="0"/>
              </a:rPr>
              <a:t>polypharmacie</a:t>
            </a:r>
            <a:endParaRPr lang="fr-FR" sz="3200" dirty="0">
              <a:latin typeface="Times New Roman" panose="02020603050405020304" pitchFamily="18"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Étymologie:</a:t>
            </a:r>
          </a:p>
          <a:p>
            <a:r>
              <a:rPr lang="fr-FR" sz="3200" dirty="0">
                <a:latin typeface="Times New Roman" panose="02020603050405020304" pitchFamily="18" charset="0"/>
                <a:cs typeface="Times New Roman" panose="02020603050405020304" pitchFamily="18" charset="0"/>
              </a:rPr>
              <a:t>Latin </a:t>
            </a:r>
            <a:r>
              <a:rPr lang="fr-FR" sz="3200" i="1" dirty="0" err="1">
                <a:latin typeface="Times New Roman" panose="02020603050405020304" pitchFamily="18" charset="0"/>
                <a:cs typeface="Times New Roman" panose="02020603050405020304" pitchFamily="18" charset="0"/>
              </a:rPr>
              <a:t>electuarium</a:t>
            </a:r>
            <a:r>
              <a:rPr lang="fr-FR" sz="3200" dirty="0">
                <a:latin typeface="Times New Roman" panose="02020603050405020304" pitchFamily="18" charset="0"/>
                <a:cs typeface="Times New Roman" panose="02020603050405020304" pitchFamily="18" charset="0"/>
              </a:rPr>
              <a:t>, d’</a:t>
            </a:r>
            <a:r>
              <a:rPr lang="fr-FR" sz="3200" i="1" dirty="0" err="1">
                <a:latin typeface="Times New Roman" panose="02020603050405020304" pitchFamily="18" charset="0"/>
                <a:cs typeface="Times New Roman" panose="02020603050405020304" pitchFamily="18" charset="0"/>
              </a:rPr>
              <a:t>electus</a:t>
            </a:r>
            <a:r>
              <a:rPr lang="fr-FR" sz="3200" dirty="0">
                <a:latin typeface="Times New Roman" panose="02020603050405020304" pitchFamily="18" charset="0"/>
                <a:cs typeface="Times New Roman" panose="02020603050405020304" pitchFamily="18" charset="0"/>
              </a:rPr>
              <a:t>, élu, choisi, du verbe </a:t>
            </a:r>
          </a:p>
          <a:p>
            <a:r>
              <a:rPr lang="fr-FR" sz="3200" i="1" dirty="0" err="1">
                <a:latin typeface="Times New Roman" panose="02020603050405020304" pitchFamily="18" charset="0"/>
                <a:cs typeface="Times New Roman" panose="02020603050405020304" pitchFamily="18" charset="0"/>
              </a:rPr>
              <a:t>electo</a:t>
            </a:r>
            <a:r>
              <a:rPr lang="fr-FR" sz="3200" dirty="0">
                <a:latin typeface="Times New Roman" panose="02020603050405020304" pitchFamily="18" charset="0"/>
                <a:cs typeface="Times New Roman" panose="02020603050405020304" pitchFamily="18" charset="0"/>
              </a:rPr>
              <a:t>, dans le sens de choisir</a:t>
            </a:r>
          </a:p>
        </p:txBody>
      </p:sp>
    </p:spTree>
    <p:extLst>
      <p:ext uri="{BB962C8B-B14F-4D97-AF65-F5344CB8AC3E}">
        <p14:creationId xmlns:p14="http://schemas.microsoft.com/office/powerpoint/2010/main" val="1217880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890C36-B716-3548-8E63-1693F0B8318B}"/>
              </a:ext>
            </a:extLst>
          </p:cNvPr>
          <p:cNvSpPr/>
          <p:nvPr/>
        </p:nvSpPr>
        <p:spPr>
          <a:xfrm>
            <a:off x="2133600" y="809296"/>
            <a:ext cx="9207062" cy="5016758"/>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FABRICATION</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opération longue qui nécessite une grande habileté technique.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Plusieurs jours de travail, parfois même plusieurs semaines.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nombreux constituants doivent être introduits dans un ordre logique, en tenant compte de leurs propriétés, de leur état physique, de leur aptitude à se mélanger. Le non-respect de l’ordre idéal d’incorporation des différents simples peut entraîner des catastrophes.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9815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E50840-1B0C-884A-8992-1EFA60246BA1}"/>
              </a:ext>
            </a:extLst>
          </p:cNvPr>
          <p:cNvSpPr/>
          <p:nvPr/>
        </p:nvSpPr>
        <p:spPr>
          <a:xfrm>
            <a:off x="997914" y="599658"/>
            <a:ext cx="9637986"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hières</a:t>
            </a:r>
            <a:r>
              <a:rPr lang="fr-FR" sz="3200" dirty="0">
                <a:latin typeface="Times New Roman" panose="02020603050405020304" pitchFamily="18" charset="0"/>
                <a:ea typeface="Calibri" panose="020F0502020204030204" pitchFamily="34" charset="0"/>
                <a:cs typeface="Times New Roman" panose="02020603050405020304" pitchFamily="18" charset="0"/>
              </a:rPr>
              <a:t> sont des sortes d’électuaires.</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Selon Nicolas Lémery,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une confection « est un électuaire liquide ».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De même, un opiat : « est une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espece</a:t>
            </a:r>
            <a:r>
              <a:rPr lang="fr-FR" sz="3200" dirty="0">
                <a:latin typeface="Times New Roman" panose="02020603050405020304" pitchFamily="18" charset="0"/>
                <a:ea typeface="Calibri" panose="020F0502020204030204" pitchFamily="34" charset="0"/>
                <a:cs typeface="Times New Roman" panose="02020603050405020304" pitchFamily="18" charset="0"/>
              </a:rPr>
              <a:t> d’électuaire liquide qui a pris son nom de l’opium qu’on y fait entrer, mais par corruption ; on nomme souvent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opiates</a:t>
            </a:r>
            <a:r>
              <a:rPr lang="fr-FR" sz="3200" dirty="0">
                <a:latin typeface="Times New Roman" panose="02020603050405020304" pitchFamily="18" charset="0"/>
                <a:ea typeface="Calibri" panose="020F0502020204030204" pitchFamily="34" charset="0"/>
                <a:cs typeface="Times New Roman" panose="02020603050405020304" pitchFamily="18" charset="0"/>
              </a:rPr>
              <a:t> des compositions où l’on n’a point mêlé d’opium. ».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On connaît ainsi des opiats dentifrices, qui n’ont rien à voir avec des électuaires à base d’opium.</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369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B92C20A-3DCE-5849-A94D-4B1986AD3C33}"/>
              </a:ext>
            </a:extLst>
          </p:cNvPr>
          <p:cNvSpPr txBox="1"/>
          <p:nvPr/>
        </p:nvSpPr>
        <p:spPr>
          <a:xfrm>
            <a:off x="980664" y="308919"/>
            <a:ext cx="4132863" cy="2062103"/>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CONSERVATION</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Souvent dans des vases </a:t>
            </a:r>
          </a:p>
          <a:p>
            <a:r>
              <a:rPr lang="fr-FR" sz="3200" dirty="0">
                <a:latin typeface="Times New Roman" panose="02020603050405020304" pitchFamily="18" charset="0"/>
                <a:cs typeface="Times New Roman" panose="02020603050405020304" pitchFamily="18" charset="0"/>
              </a:rPr>
              <a:t>de mon[s]</a:t>
            </a:r>
            <a:r>
              <a:rPr lang="fr-FR" sz="3200" dirty="0" err="1">
                <a:latin typeface="Times New Roman" panose="02020603050405020304" pitchFamily="18" charset="0"/>
                <a:cs typeface="Times New Roman" panose="02020603050405020304" pitchFamily="18" charset="0"/>
              </a:rPr>
              <a:t>tre</a:t>
            </a:r>
            <a:endParaRPr lang="fr-FR" sz="3200" dirty="0">
              <a:latin typeface="Times New Roman" panose="02020603050405020304" pitchFamily="18" charset="0"/>
              <a:cs typeface="Times New Roman" panose="02020603050405020304" pitchFamily="18" charset="0"/>
            </a:endParaRPr>
          </a:p>
        </p:txBody>
      </p:sp>
      <p:pic>
        <p:nvPicPr>
          <p:cNvPr id="5" name="Image 4" descr="Une image contenant vase, table, blanc, assis&#10;&#10;Description générée automatiquement">
            <a:extLst>
              <a:ext uri="{FF2B5EF4-FFF2-40B4-BE49-F238E27FC236}">
                <a16:creationId xmlns:a16="http://schemas.microsoft.com/office/drawing/2014/main" id="{28430A74-C550-AB4B-A790-E4BF6B4B4980}"/>
              </a:ext>
            </a:extLst>
          </p:cNvPr>
          <p:cNvPicPr>
            <a:picLocks noChangeAspect="1"/>
          </p:cNvPicPr>
          <p:nvPr/>
        </p:nvPicPr>
        <p:blipFill>
          <a:blip r:embed="rId2"/>
          <a:stretch>
            <a:fillRect/>
          </a:stretch>
        </p:blipFill>
        <p:spPr>
          <a:xfrm>
            <a:off x="5902922" y="308919"/>
            <a:ext cx="5692292" cy="6236086"/>
          </a:xfrm>
          <a:prstGeom prst="rect">
            <a:avLst/>
          </a:prstGeom>
        </p:spPr>
      </p:pic>
      <p:graphicFrame>
        <p:nvGraphicFramePr>
          <p:cNvPr id="6" name="Object 2">
            <a:extLst>
              <a:ext uri="{FF2B5EF4-FFF2-40B4-BE49-F238E27FC236}">
                <a16:creationId xmlns:a16="http://schemas.microsoft.com/office/drawing/2014/main" id="{3BA71B7B-A778-E845-8CAA-8CF1F3A4791D}"/>
              </a:ext>
            </a:extLst>
          </p:cNvPr>
          <p:cNvGraphicFramePr>
            <a:graphicFrameLocks noChangeAspect="1"/>
          </p:cNvGraphicFramePr>
          <p:nvPr>
            <p:extLst>
              <p:ext uri="{D42A27DB-BD31-4B8C-83A1-F6EECF244321}">
                <p14:modId xmlns:p14="http://schemas.microsoft.com/office/powerpoint/2010/main" val="3178088066"/>
              </p:ext>
            </p:extLst>
          </p:nvPr>
        </p:nvGraphicFramePr>
        <p:xfrm>
          <a:off x="1238367" y="2481382"/>
          <a:ext cx="3073235" cy="4007286"/>
        </p:xfrm>
        <a:graphic>
          <a:graphicData uri="http://schemas.openxmlformats.org/presentationml/2006/ole">
            <mc:AlternateContent xmlns:mc="http://schemas.openxmlformats.org/markup-compatibility/2006">
              <mc:Choice xmlns:v="urn:schemas-microsoft-com:vml" Requires="v">
                <p:oleObj name="Document" r:id="rId3" imgW="4151384" imgH="5410211" progId="Word.Document.8">
                  <p:embed/>
                </p:oleObj>
              </mc:Choice>
              <mc:Fallback>
                <p:oleObj name="Document" r:id="rId3" imgW="4151384" imgH="5410211" progId="Word.Document.8">
                  <p:embed/>
                  <p:pic>
                    <p:nvPicPr>
                      <p:cNvPr id="1085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67" y="2481382"/>
                        <a:ext cx="3073235" cy="4007286"/>
                      </a:xfrm>
                      <a:prstGeom prst="rect">
                        <a:avLst/>
                      </a:prstGeom>
                      <a:noFill/>
                    </p:spPr>
                  </p:pic>
                </p:oleObj>
              </mc:Fallback>
            </mc:AlternateContent>
          </a:graphicData>
        </a:graphic>
      </p:graphicFrame>
      <p:sp>
        <p:nvSpPr>
          <p:cNvPr id="2" name="ZoneTexte 1">
            <a:extLst>
              <a:ext uri="{FF2B5EF4-FFF2-40B4-BE49-F238E27FC236}">
                <a16:creationId xmlns:a16="http://schemas.microsoft.com/office/drawing/2014/main" id="{C4B51FCC-78E0-F142-9598-F4B4EB04E827}"/>
              </a:ext>
            </a:extLst>
          </p:cNvPr>
          <p:cNvSpPr txBox="1"/>
          <p:nvPr/>
        </p:nvSpPr>
        <p:spPr>
          <a:xfrm>
            <a:off x="2041450" y="6414362"/>
            <a:ext cx="1467068"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BORDEAUX</a:t>
            </a:r>
          </a:p>
        </p:txBody>
      </p:sp>
      <p:sp>
        <p:nvSpPr>
          <p:cNvPr id="3" name="ZoneTexte 2">
            <a:extLst>
              <a:ext uri="{FF2B5EF4-FFF2-40B4-BE49-F238E27FC236}">
                <a16:creationId xmlns:a16="http://schemas.microsoft.com/office/drawing/2014/main" id="{C86269CE-67DD-6A4F-AD61-6533FF1BD979}"/>
              </a:ext>
            </a:extLst>
          </p:cNvPr>
          <p:cNvSpPr txBox="1"/>
          <p:nvPr/>
        </p:nvSpPr>
        <p:spPr>
          <a:xfrm>
            <a:off x="7506586" y="6488668"/>
            <a:ext cx="2478564"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MONTPELLIER XVIII</a:t>
            </a:r>
            <a:r>
              <a:rPr lang="fr-FR" baseline="30000" dirty="0">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304830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Image5b2.jpg">
            <a:extLst>
              <a:ext uri="{FF2B5EF4-FFF2-40B4-BE49-F238E27FC236}">
                <a16:creationId xmlns:a16="http://schemas.microsoft.com/office/drawing/2014/main" id="{D9173EB6-319B-CC46-8A6D-5084E4E61D8B}"/>
              </a:ext>
            </a:extLst>
          </p:cNvPr>
          <p:cNvPicPr>
            <a:picLocks noChangeAspect="1"/>
          </p:cNvPicPr>
          <p:nvPr/>
        </p:nvPicPr>
        <p:blipFill>
          <a:blip r:embed="rId2"/>
          <a:srcRect/>
          <a:stretch>
            <a:fillRect/>
          </a:stretch>
        </p:blipFill>
        <p:spPr bwMode="auto">
          <a:xfrm>
            <a:off x="508613" y="519957"/>
            <a:ext cx="3606552" cy="5747665"/>
          </a:xfrm>
          <a:prstGeom prst="rect">
            <a:avLst/>
          </a:prstGeom>
          <a:noFill/>
          <a:ln w="9525">
            <a:noFill/>
            <a:miter lim="800000"/>
            <a:headEnd/>
            <a:tailEnd/>
          </a:ln>
        </p:spPr>
      </p:pic>
      <p:pic>
        <p:nvPicPr>
          <p:cNvPr id="5" name="Image 1" descr="1-Image5b3.jpg">
            <a:extLst>
              <a:ext uri="{FF2B5EF4-FFF2-40B4-BE49-F238E27FC236}">
                <a16:creationId xmlns:a16="http://schemas.microsoft.com/office/drawing/2014/main" id="{7FA7A623-D154-D946-9E57-B7FB674AD576}"/>
              </a:ext>
            </a:extLst>
          </p:cNvPr>
          <p:cNvPicPr>
            <a:picLocks noChangeAspect="1"/>
          </p:cNvPicPr>
          <p:nvPr/>
        </p:nvPicPr>
        <p:blipFill>
          <a:blip r:embed="rId3"/>
          <a:srcRect/>
          <a:stretch>
            <a:fillRect/>
          </a:stretch>
        </p:blipFill>
        <p:spPr bwMode="auto">
          <a:xfrm>
            <a:off x="4467176" y="590378"/>
            <a:ext cx="3710360" cy="5677244"/>
          </a:xfrm>
          <a:prstGeom prst="rect">
            <a:avLst/>
          </a:prstGeom>
          <a:noFill/>
          <a:ln w="9525">
            <a:noFill/>
            <a:miter lim="800000"/>
            <a:headEnd/>
            <a:tailEnd/>
          </a:ln>
        </p:spPr>
      </p:pic>
      <p:pic>
        <p:nvPicPr>
          <p:cNvPr id="6" name="Image 1" descr="5944 138 5782.jpg">
            <a:extLst>
              <a:ext uri="{FF2B5EF4-FFF2-40B4-BE49-F238E27FC236}">
                <a16:creationId xmlns:a16="http://schemas.microsoft.com/office/drawing/2014/main" id="{A82BC537-BD9B-AF48-B413-DDEE4BBBE78C}"/>
              </a:ext>
            </a:extLst>
          </p:cNvPr>
          <p:cNvPicPr>
            <a:picLocks noChangeAspect="1"/>
          </p:cNvPicPr>
          <p:nvPr/>
        </p:nvPicPr>
        <p:blipFill>
          <a:blip r:embed="rId4"/>
          <a:srcRect/>
          <a:stretch>
            <a:fillRect/>
          </a:stretch>
        </p:blipFill>
        <p:spPr bwMode="auto">
          <a:xfrm>
            <a:off x="8529547" y="519957"/>
            <a:ext cx="3286722" cy="5675884"/>
          </a:xfrm>
          <a:prstGeom prst="rect">
            <a:avLst/>
          </a:prstGeom>
          <a:noFill/>
          <a:ln w="9525">
            <a:noFill/>
            <a:miter lim="800000"/>
            <a:headEnd/>
            <a:tailEnd/>
          </a:ln>
        </p:spPr>
      </p:pic>
      <p:sp>
        <p:nvSpPr>
          <p:cNvPr id="7" name="ZoneTexte 6">
            <a:extLst>
              <a:ext uri="{FF2B5EF4-FFF2-40B4-BE49-F238E27FC236}">
                <a16:creationId xmlns:a16="http://schemas.microsoft.com/office/drawing/2014/main" id="{439E760F-F90D-1341-897E-C4C26C113A54}"/>
              </a:ext>
            </a:extLst>
          </p:cNvPr>
          <p:cNvSpPr txBox="1"/>
          <p:nvPr/>
        </p:nvSpPr>
        <p:spPr>
          <a:xfrm>
            <a:off x="1174745" y="6338043"/>
            <a:ext cx="2037737"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Opiat Salomon</a:t>
            </a:r>
          </a:p>
        </p:txBody>
      </p:sp>
      <p:sp>
        <p:nvSpPr>
          <p:cNvPr id="8" name="ZoneTexte 7">
            <a:extLst>
              <a:ext uri="{FF2B5EF4-FFF2-40B4-BE49-F238E27FC236}">
                <a16:creationId xmlns:a16="http://schemas.microsoft.com/office/drawing/2014/main" id="{AB4E7D9E-4F60-A74E-BFF5-9FE4D1D38862}"/>
              </a:ext>
            </a:extLst>
          </p:cNvPr>
          <p:cNvSpPr txBox="1"/>
          <p:nvPr/>
        </p:nvSpPr>
        <p:spPr>
          <a:xfrm>
            <a:off x="4887310" y="6338043"/>
            <a:ext cx="2651688"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Confection </a:t>
            </a:r>
            <a:r>
              <a:rPr lang="fr-FR" sz="2400" dirty="0" err="1">
                <a:latin typeface="Times New Roman" panose="02020603050405020304" pitchFamily="18" charset="0"/>
                <a:cs typeface="Times New Roman" panose="02020603050405020304" pitchFamily="18" charset="0"/>
              </a:rPr>
              <a:t>Hamech</a:t>
            </a:r>
            <a:endParaRPr lang="fr-FR" sz="2400" dirty="0">
              <a:latin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DD0D2E4F-C4B2-D840-B1C1-95B9EB1F2724}"/>
              </a:ext>
            </a:extLst>
          </p:cNvPr>
          <p:cNvSpPr txBox="1"/>
          <p:nvPr/>
        </p:nvSpPr>
        <p:spPr>
          <a:xfrm>
            <a:off x="8979520" y="6267622"/>
            <a:ext cx="2541080" cy="461665"/>
          </a:xfrm>
          <a:prstGeom prst="rect">
            <a:avLst/>
          </a:prstGeom>
          <a:noFill/>
        </p:spPr>
        <p:txBody>
          <a:bodyPr wrap="none" rtlCol="0">
            <a:spAutoFit/>
          </a:bodyPr>
          <a:lstStyle/>
          <a:p>
            <a:r>
              <a:rPr lang="fr-FR" sz="2400" dirty="0" err="1">
                <a:latin typeface="Times New Roman" panose="02020603050405020304" pitchFamily="18" charset="0"/>
                <a:cs typeface="Times New Roman" panose="02020603050405020304" pitchFamily="18" charset="0"/>
              </a:rPr>
              <a:t>Hyera</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Picra</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Galeni</a:t>
            </a:r>
            <a:endParaRPr lang="fr-FR" sz="2400" dirty="0">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4DA4BD77-F4CD-574D-BC3E-28EAED6D07C5}"/>
              </a:ext>
            </a:extLst>
          </p:cNvPr>
          <p:cNvSpPr txBox="1"/>
          <p:nvPr/>
        </p:nvSpPr>
        <p:spPr>
          <a:xfrm>
            <a:off x="1031358" y="170121"/>
            <a:ext cx="2217274"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MOUSTIERS XVIII</a:t>
            </a:r>
            <a:r>
              <a:rPr lang="fr-FR" baseline="30000" dirty="0">
                <a:latin typeface="Times New Roman" panose="02020603050405020304" pitchFamily="18" charset="0"/>
                <a:cs typeface="Times New Roman" panose="02020603050405020304" pitchFamily="18" charset="0"/>
              </a:rPr>
              <a:t>e</a:t>
            </a:r>
          </a:p>
        </p:txBody>
      </p:sp>
      <p:sp>
        <p:nvSpPr>
          <p:cNvPr id="3" name="ZoneTexte 2">
            <a:extLst>
              <a:ext uri="{FF2B5EF4-FFF2-40B4-BE49-F238E27FC236}">
                <a16:creationId xmlns:a16="http://schemas.microsoft.com/office/drawing/2014/main" id="{3DA87FAA-B812-134A-90C5-3E77FE89E586}"/>
              </a:ext>
            </a:extLst>
          </p:cNvPr>
          <p:cNvSpPr txBox="1"/>
          <p:nvPr/>
        </p:nvSpPr>
        <p:spPr>
          <a:xfrm>
            <a:off x="5038794" y="221046"/>
            <a:ext cx="2512226"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MONTPELLIER XVIII</a:t>
            </a:r>
            <a:r>
              <a:rPr lang="fr-FR" baseline="30000" dirty="0">
                <a:latin typeface="Times New Roman" panose="02020603050405020304" pitchFamily="18" charset="0"/>
                <a:cs typeface="Times New Roman" panose="02020603050405020304" pitchFamily="18" charset="0"/>
              </a:rPr>
              <a:t>e</a:t>
            </a:r>
          </a:p>
        </p:txBody>
      </p:sp>
      <p:sp>
        <p:nvSpPr>
          <p:cNvPr id="10" name="ZoneTexte 9">
            <a:extLst>
              <a:ext uri="{FF2B5EF4-FFF2-40B4-BE49-F238E27FC236}">
                <a16:creationId xmlns:a16="http://schemas.microsoft.com/office/drawing/2014/main" id="{7E18B422-40EE-524F-A5C9-71158B3C59A0}"/>
              </a:ext>
            </a:extLst>
          </p:cNvPr>
          <p:cNvSpPr txBox="1"/>
          <p:nvPr/>
        </p:nvSpPr>
        <p:spPr>
          <a:xfrm>
            <a:off x="9101165" y="221046"/>
            <a:ext cx="1888337"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PALERME XVII</a:t>
            </a:r>
            <a:r>
              <a:rPr lang="fr-FR" baseline="30000" dirty="0">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3048704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ACE89E9-CDBD-AA47-8233-8F2709DB4EA4}"/>
              </a:ext>
            </a:extLst>
          </p:cNvPr>
          <p:cNvSpPr txBox="1"/>
          <p:nvPr/>
        </p:nvSpPr>
        <p:spPr>
          <a:xfrm>
            <a:off x="2076374" y="2434281"/>
            <a:ext cx="8238024" cy="707886"/>
          </a:xfrm>
          <a:prstGeom prst="rect">
            <a:avLst/>
          </a:prstGeom>
          <a:noFill/>
        </p:spPr>
        <p:txBody>
          <a:bodyPr wrap="none" rtlCol="0">
            <a:spAutoFit/>
          </a:bodyPr>
          <a:lstStyle/>
          <a:p>
            <a:r>
              <a:rPr lang="fr-FR" sz="4000" dirty="0">
                <a:latin typeface="Times New Roman" panose="02020603050405020304" pitchFamily="18" charset="0"/>
                <a:cs typeface="Times New Roman" panose="02020603050405020304" pitchFamily="18" charset="0"/>
              </a:rPr>
              <a:t>I- AU TEMPS DES APOTHICAIRES</a:t>
            </a:r>
          </a:p>
        </p:txBody>
      </p:sp>
    </p:spTree>
    <p:extLst>
      <p:ext uri="{BB962C8B-B14F-4D97-AF65-F5344CB8AC3E}">
        <p14:creationId xmlns:p14="http://schemas.microsoft.com/office/powerpoint/2010/main" val="1117223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C22A62A-0EDB-F244-B2B3-3970A0B79AC3}"/>
              </a:ext>
            </a:extLst>
          </p:cNvPr>
          <p:cNvPicPr>
            <a:picLocks noChangeAspect="1"/>
          </p:cNvPicPr>
          <p:nvPr/>
        </p:nvPicPr>
        <p:blipFill>
          <a:blip r:embed="rId2"/>
          <a:stretch>
            <a:fillRect/>
          </a:stretch>
        </p:blipFill>
        <p:spPr>
          <a:xfrm>
            <a:off x="332756" y="254827"/>
            <a:ext cx="3519236" cy="6348346"/>
          </a:xfrm>
          <a:prstGeom prst="rect">
            <a:avLst/>
          </a:prstGeom>
        </p:spPr>
      </p:pic>
      <p:pic>
        <p:nvPicPr>
          <p:cNvPr id="5" name="Picture 1027" descr="P1000285">
            <a:extLst>
              <a:ext uri="{FF2B5EF4-FFF2-40B4-BE49-F238E27FC236}">
                <a16:creationId xmlns:a16="http://schemas.microsoft.com/office/drawing/2014/main" id="{45EE142E-DFFC-BF40-AC7F-F3B91DA56D66}"/>
              </a:ext>
            </a:extLst>
          </p:cNvPr>
          <p:cNvPicPr>
            <a:picLocks noChangeAspect="1" noChangeArrowheads="1"/>
          </p:cNvPicPr>
          <p:nvPr/>
        </p:nvPicPr>
        <p:blipFill>
          <a:blip r:embed="rId3"/>
          <a:srcRect/>
          <a:stretch>
            <a:fillRect/>
          </a:stretch>
        </p:blipFill>
        <p:spPr bwMode="auto">
          <a:xfrm>
            <a:off x="6930167" y="381000"/>
            <a:ext cx="4759325" cy="6096000"/>
          </a:xfrm>
          <a:prstGeom prst="rect">
            <a:avLst/>
          </a:prstGeom>
          <a:noFill/>
          <a:ln w="9525">
            <a:noFill/>
            <a:miter lim="800000"/>
            <a:headEnd/>
            <a:tailEnd/>
          </a:ln>
        </p:spPr>
      </p:pic>
      <p:sp>
        <p:nvSpPr>
          <p:cNvPr id="6" name="ZoneTexte 5">
            <a:extLst>
              <a:ext uri="{FF2B5EF4-FFF2-40B4-BE49-F238E27FC236}">
                <a16:creationId xmlns:a16="http://schemas.microsoft.com/office/drawing/2014/main" id="{78276BFB-60FC-1A4B-B881-828A209E1223}"/>
              </a:ext>
            </a:extLst>
          </p:cNvPr>
          <p:cNvSpPr txBox="1"/>
          <p:nvPr/>
        </p:nvSpPr>
        <p:spPr>
          <a:xfrm>
            <a:off x="4374292" y="617838"/>
            <a:ext cx="1633781" cy="1569660"/>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Grandes</a:t>
            </a:r>
          </a:p>
          <a:p>
            <a:r>
              <a:rPr lang="fr-FR" sz="3200" dirty="0">
                <a:latin typeface="Times New Roman" panose="02020603050405020304" pitchFamily="18" charset="0"/>
                <a:cs typeface="Times New Roman" panose="02020603050405020304" pitchFamily="18" charset="0"/>
              </a:rPr>
              <a:t>réserves </a:t>
            </a:r>
          </a:p>
          <a:p>
            <a:r>
              <a:rPr lang="fr-FR" sz="3200" dirty="0">
                <a:latin typeface="Times New Roman" panose="02020603050405020304" pitchFamily="18" charset="0"/>
                <a:cs typeface="Times New Roman" panose="02020603050405020304" pitchFamily="18" charset="0"/>
              </a:rPr>
              <a:t>en étain</a:t>
            </a:r>
          </a:p>
        </p:txBody>
      </p:sp>
      <p:sp>
        <p:nvSpPr>
          <p:cNvPr id="7" name="ZoneTexte 6">
            <a:extLst>
              <a:ext uri="{FF2B5EF4-FFF2-40B4-BE49-F238E27FC236}">
                <a16:creationId xmlns:a16="http://schemas.microsoft.com/office/drawing/2014/main" id="{893F62CE-1D84-C849-BC4A-879C244F459A}"/>
              </a:ext>
            </a:extLst>
          </p:cNvPr>
          <p:cNvSpPr txBox="1"/>
          <p:nvPr/>
        </p:nvSpPr>
        <p:spPr>
          <a:xfrm>
            <a:off x="3938112" y="4204139"/>
            <a:ext cx="872359"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LYON XVII</a:t>
            </a:r>
            <a:r>
              <a:rPr lang="fr-FR" baseline="30000" dirty="0">
                <a:latin typeface="Times New Roman" panose="02020603050405020304" pitchFamily="18" charset="0"/>
                <a:cs typeface="Times New Roman" panose="02020603050405020304" pitchFamily="18" charset="0"/>
              </a:rPr>
              <a:t>e</a:t>
            </a:r>
          </a:p>
        </p:txBody>
      </p:sp>
      <p:sp>
        <p:nvSpPr>
          <p:cNvPr id="8" name="ZoneTexte 7">
            <a:extLst>
              <a:ext uri="{FF2B5EF4-FFF2-40B4-BE49-F238E27FC236}">
                <a16:creationId xmlns:a16="http://schemas.microsoft.com/office/drawing/2014/main" id="{3F6E16EF-AF85-7B40-8124-071DAA6B5E2E}"/>
              </a:ext>
            </a:extLst>
          </p:cNvPr>
          <p:cNvSpPr txBox="1"/>
          <p:nvPr/>
        </p:nvSpPr>
        <p:spPr>
          <a:xfrm>
            <a:off x="5971688" y="5870830"/>
            <a:ext cx="817853"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XVIII</a:t>
            </a:r>
            <a:r>
              <a:rPr lang="fr-FR" baseline="30000" dirty="0">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4235000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nde réserve à thériaque">
            <a:extLst>
              <a:ext uri="{FF2B5EF4-FFF2-40B4-BE49-F238E27FC236}">
                <a16:creationId xmlns:a16="http://schemas.microsoft.com/office/drawing/2014/main" id="{AC42B9B0-2120-184B-9EAF-7C939C2CCEAB}"/>
              </a:ext>
            </a:extLst>
          </p:cNvPr>
          <p:cNvPicPr>
            <a:picLocks noChangeAspect="1" noChangeArrowheads="1"/>
          </p:cNvPicPr>
          <p:nvPr/>
        </p:nvPicPr>
        <p:blipFill>
          <a:blip r:embed="rId2"/>
          <a:srcRect/>
          <a:stretch>
            <a:fillRect/>
          </a:stretch>
        </p:blipFill>
        <p:spPr bwMode="auto">
          <a:xfrm>
            <a:off x="488809" y="739883"/>
            <a:ext cx="3984638" cy="5918886"/>
          </a:xfrm>
          <a:prstGeom prst="rect">
            <a:avLst/>
          </a:prstGeom>
          <a:noFill/>
          <a:ln w="9525">
            <a:noFill/>
            <a:miter lim="800000"/>
            <a:headEnd/>
            <a:tailEnd/>
          </a:ln>
        </p:spPr>
      </p:pic>
      <p:pic>
        <p:nvPicPr>
          <p:cNvPr id="5" name="Picture 2" descr="P1000292">
            <a:extLst>
              <a:ext uri="{FF2B5EF4-FFF2-40B4-BE49-F238E27FC236}">
                <a16:creationId xmlns:a16="http://schemas.microsoft.com/office/drawing/2014/main" id="{491C5F7E-D8D6-DC46-9F93-665613C7903A}"/>
              </a:ext>
            </a:extLst>
          </p:cNvPr>
          <p:cNvPicPr>
            <a:picLocks noChangeAspect="1" noChangeArrowheads="1"/>
          </p:cNvPicPr>
          <p:nvPr/>
        </p:nvPicPr>
        <p:blipFill>
          <a:blip r:embed="rId3"/>
          <a:srcRect/>
          <a:stretch>
            <a:fillRect/>
          </a:stretch>
        </p:blipFill>
        <p:spPr bwMode="auto">
          <a:xfrm>
            <a:off x="7070802" y="739883"/>
            <a:ext cx="4847226" cy="5772128"/>
          </a:xfrm>
          <a:prstGeom prst="rect">
            <a:avLst/>
          </a:prstGeom>
          <a:noFill/>
          <a:ln w="9525">
            <a:noFill/>
            <a:miter lim="800000"/>
            <a:headEnd/>
            <a:tailEnd/>
          </a:ln>
        </p:spPr>
      </p:pic>
      <p:sp>
        <p:nvSpPr>
          <p:cNvPr id="6" name="ZoneTexte 5">
            <a:extLst>
              <a:ext uri="{FF2B5EF4-FFF2-40B4-BE49-F238E27FC236}">
                <a16:creationId xmlns:a16="http://schemas.microsoft.com/office/drawing/2014/main" id="{D020D2AE-9338-1244-A414-7BAC6FFE4809}"/>
              </a:ext>
            </a:extLst>
          </p:cNvPr>
          <p:cNvSpPr txBox="1"/>
          <p:nvPr/>
        </p:nvSpPr>
        <p:spPr>
          <a:xfrm>
            <a:off x="4152865" y="199231"/>
            <a:ext cx="3002745"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Grandes réserves</a:t>
            </a:r>
          </a:p>
        </p:txBody>
      </p:sp>
    </p:spTree>
    <p:extLst>
      <p:ext uri="{BB962C8B-B14F-4D97-AF65-F5344CB8AC3E}">
        <p14:creationId xmlns:p14="http://schemas.microsoft.com/office/powerpoint/2010/main" val="427639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Etain XVIII Thér opiat du sr Bouchereau.jpg">
            <a:extLst>
              <a:ext uri="{FF2B5EF4-FFF2-40B4-BE49-F238E27FC236}">
                <a16:creationId xmlns:a16="http://schemas.microsoft.com/office/drawing/2014/main" id="{7F77054C-FD73-6E47-927A-869FAF3CFECB}"/>
              </a:ext>
            </a:extLst>
          </p:cNvPr>
          <p:cNvPicPr>
            <a:picLocks noChangeAspect="1"/>
          </p:cNvPicPr>
          <p:nvPr/>
        </p:nvPicPr>
        <p:blipFill>
          <a:blip r:embed="rId2"/>
          <a:srcRect/>
          <a:stretch>
            <a:fillRect/>
          </a:stretch>
        </p:blipFill>
        <p:spPr bwMode="auto">
          <a:xfrm>
            <a:off x="3903306" y="423862"/>
            <a:ext cx="4230687" cy="6010275"/>
          </a:xfrm>
          <a:prstGeom prst="rect">
            <a:avLst/>
          </a:prstGeom>
          <a:noFill/>
          <a:ln w="9525">
            <a:noFill/>
            <a:miter lim="800000"/>
            <a:headEnd/>
            <a:tailEnd/>
          </a:ln>
        </p:spPr>
      </p:pic>
      <p:sp>
        <p:nvSpPr>
          <p:cNvPr id="5" name="ZoneTexte 2">
            <a:extLst>
              <a:ext uri="{FF2B5EF4-FFF2-40B4-BE49-F238E27FC236}">
                <a16:creationId xmlns:a16="http://schemas.microsoft.com/office/drawing/2014/main" id="{E8BD0F6F-3E11-1449-899A-7B8F5E8334C4}"/>
              </a:ext>
            </a:extLst>
          </p:cNvPr>
          <p:cNvSpPr txBox="1">
            <a:spLocks noChangeArrowheads="1"/>
          </p:cNvSpPr>
          <p:nvPr/>
        </p:nvSpPr>
        <p:spPr bwMode="auto">
          <a:xfrm>
            <a:off x="9142386" y="630620"/>
            <a:ext cx="2068195" cy="1815882"/>
          </a:xfrm>
          <a:prstGeom prst="rect">
            <a:avLst/>
          </a:prstGeom>
          <a:noFill/>
          <a:ln w="9525">
            <a:noFill/>
            <a:miter lim="800000"/>
            <a:headEnd/>
            <a:tailEnd/>
          </a:ln>
        </p:spPr>
        <p:txBody>
          <a:bodyPr wrap="none">
            <a:prstTxWarp prst="textNoShape">
              <a:avLst/>
            </a:prstTxWarp>
            <a:spAutoFit/>
          </a:bodyPr>
          <a:lstStyle/>
          <a:p>
            <a:r>
              <a:rPr lang="fr-FR" sz="2800" dirty="0">
                <a:latin typeface="Times New Roman" charset="0"/>
                <a:ea typeface="Times New Roman" charset="0"/>
                <a:cs typeface="Times New Roman" charset="0"/>
              </a:rPr>
              <a:t>Boîte </a:t>
            </a:r>
          </a:p>
          <a:p>
            <a:r>
              <a:rPr lang="fr-FR" sz="2800" dirty="0">
                <a:latin typeface="Times New Roman" charset="0"/>
                <a:ea typeface="Times New Roman" charset="0"/>
                <a:cs typeface="Times New Roman" charset="0"/>
              </a:rPr>
              <a:t>individuelle</a:t>
            </a:r>
          </a:p>
          <a:p>
            <a:r>
              <a:rPr lang="fr-FR" sz="2800" dirty="0">
                <a:latin typeface="Times New Roman" charset="0"/>
                <a:ea typeface="Times New Roman" charset="0"/>
                <a:cs typeface="Times New Roman" charset="0"/>
              </a:rPr>
              <a:t>à Thériaque</a:t>
            </a:r>
          </a:p>
          <a:p>
            <a:r>
              <a:rPr lang="fr-FR" sz="2800" dirty="0">
                <a:latin typeface="Times New Roman" charset="0"/>
                <a:ea typeface="Times New Roman" charset="0"/>
                <a:cs typeface="Times New Roman" charset="0"/>
              </a:rPr>
              <a:t>Paris, XVIII</a:t>
            </a:r>
            <a:r>
              <a:rPr lang="fr-FR" sz="2800" baseline="30000" dirty="0">
                <a:latin typeface="Times New Roman" charset="0"/>
                <a:ea typeface="Times New Roman" charset="0"/>
                <a:cs typeface="Times New Roman" charset="0"/>
              </a:rPr>
              <a:t>e</a:t>
            </a:r>
          </a:p>
        </p:txBody>
      </p:sp>
      <p:cxnSp>
        <p:nvCxnSpPr>
          <p:cNvPr id="6" name="Connecteur droit avec flèche 3">
            <a:extLst>
              <a:ext uri="{FF2B5EF4-FFF2-40B4-BE49-F238E27FC236}">
                <a16:creationId xmlns:a16="http://schemas.microsoft.com/office/drawing/2014/main" id="{E6908A79-F049-3F48-B0FA-95A62CCB5499}"/>
              </a:ext>
            </a:extLst>
          </p:cNvPr>
          <p:cNvCxnSpPr>
            <a:cxnSpLocks noChangeShapeType="1"/>
          </p:cNvCxnSpPr>
          <p:nvPr/>
        </p:nvCxnSpPr>
        <p:spPr bwMode="auto">
          <a:xfrm rot="5400000">
            <a:off x="8272955" y="1943100"/>
            <a:ext cx="762000" cy="685800"/>
          </a:xfrm>
          <a:prstGeom prst="straightConnector1">
            <a:avLst/>
          </a:prstGeom>
          <a:noFill/>
          <a:ln w="9525">
            <a:solidFill>
              <a:schemeClr val="tx1"/>
            </a:solidFill>
            <a:round/>
            <a:headEnd/>
            <a:tailEnd type="arrow" w="med" len="med"/>
          </a:ln>
        </p:spPr>
      </p:cxnSp>
      <p:cxnSp>
        <p:nvCxnSpPr>
          <p:cNvPr id="7" name="Connecteur droit avec flèche 4">
            <a:extLst>
              <a:ext uri="{FF2B5EF4-FFF2-40B4-BE49-F238E27FC236}">
                <a16:creationId xmlns:a16="http://schemas.microsoft.com/office/drawing/2014/main" id="{582F4454-4740-A647-8937-5BFFD39BADE4}"/>
              </a:ext>
            </a:extLst>
          </p:cNvPr>
          <p:cNvCxnSpPr>
            <a:cxnSpLocks noChangeShapeType="1"/>
          </p:cNvCxnSpPr>
          <p:nvPr/>
        </p:nvCxnSpPr>
        <p:spPr bwMode="auto">
          <a:xfrm rot="16200000" flipH="1">
            <a:off x="2367455" y="3657600"/>
            <a:ext cx="1524000" cy="1219200"/>
          </a:xfrm>
          <a:prstGeom prst="straightConnector1">
            <a:avLst/>
          </a:prstGeom>
          <a:noFill/>
          <a:ln w="9525">
            <a:solidFill>
              <a:schemeClr val="tx1"/>
            </a:solidFill>
            <a:round/>
            <a:headEnd/>
            <a:tailEnd type="arrow" w="med" len="med"/>
          </a:ln>
        </p:spPr>
      </p:cxnSp>
      <p:sp>
        <p:nvSpPr>
          <p:cNvPr id="8" name="ZoneTexte 5">
            <a:extLst>
              <a:ext uri="{FF2B5EF4-FFF2-40B4-BE49-F238E27FC236}">
                <a16:creationId xmlns:a16="http://schemas.microsoft.com/office/drawing/2014/main" id="{ED4E2AEE-9385-2648-9BD3-D2899B8BE35B}"/>
              </a:ext>
            </a:extLst>
          </p:cNvPr>
          <p:cNvSpPr txBox="1">
            <a:spLocks noChangeArrowheads="1"/>
          </p:cNvSpPr>
          <p:nvPr/>
        </p:nvSpPr>
        <p:spPr bwMode="auto">
          <a:xfrm>
            <a:off x="896007" y="1905000"/>
            <a:ext cx="2066591" cy="2092881"/>
          </a:xfrm>
          <a:prstGeom prst="rect">
            <a:avLst/>
          </a:prstGeom>
          <a:noFill/>
          <a:ln w="9525">
            <a:noFill/>
            <a:miter lim="800000"/>
            <a:headEnd/>
            <a:tailEnd/>
          </a:ln>
        </p:spPr>
        <p:txBody>
          <a:bodyPr wrap="none">
            <a:prstTxWarp prst="textNoShape">
              <a:avLst/>
            </a:prstTxWarp>
            <a:spAutoFit/>
          </a:bodyPr>
          <a:lstStyle/>
          <a:p>
            <a:r>
              <a:rPr lang="fr-FR" sz="2800" dirty="0">
                <a:latin typeface="Times New Roman" charset="0"/>
                <a:ea typeface="Times New Roman" charset="0"/>
                <a:cs typeface="Times New Roman" charset="0"/>
              </a:rPr>
              <a:t>Boîte d’opiat</a:t>
            </a:r>
          </a:p>
          <a:p>
            <a:r>
              <a:rPr lang="fr-FR" sz="2800" dirty="0">
                <a:latin typeface="Times New Roman" charset="0"/>
                <a:ea typeface="Times New Roman" charset="0"/>
                <a:cs typeface="Times New Roman" charset="0"/>
              </a:rPr>
              <a:t>du Sieur</a:t>
            </a:r>
          </a:p>
          <a:p>
            <a:r>
              <a:rPr lang="fr-FR" sz="2800" dirty="0" err="1">
                <a:latin typeface="Times New Roman" charset="0"/>
                <a:ea typeface="Times New Roman" charset="0"/>
                <a:cs typeface="Times New Roman" charset="0"/>
              </a:rPr>
              <a:t>Bouchereau</a:t>
            </a:r>
            <a:r>
              <a:rPr lang="fr-FR" sz="2800" dirty="0">
                <a:latin typeface="Times New Roman" charset="0"/>
                <a:ea typeface="Times New Roman" charset="0"/>
                <a:cs typeface="Times New Roman" charset="0"/>
              </a:rPr>
              <a:t>,</a:t>
            </a:r>
          </a:p>
          <a:p>
            <a:r>
              <a:rPr lang="fr-FR" sz="2800" dirty="0">
                <a:latin typeface="Times New Roman" charset="0"/>
                <a:ea typeface="Times New Roman" charset="0"/>
                <a:cs typeface="Times New Roman" charset="0"/>
              </a:rPr>
              <a:t>XVIII</a:t>
            </a:r>
            <a:r>
              <a:rPr lang="fr-FR" sz="2800" baseline="30000" dirty="0">
                <a:latin typeface="Times New Roman" charset="0"/>
                <a:ea typeface="Times New Roman" charset="0"/>
                <a:cs typeface="Times New Roman" charset="0"/>
              </a:rPr>
              <a:t>e</a:t>
            </a:r>
          </a:p>
          <a:p>
            <a:endParaRPr lang="fr-FR"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24138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E1D4E1-99D7-FF4F-B8EC-BBAE63467B5A}"/>
              </a:ext>
            </a:extLst>
          </p:cNvPr>
          <p:cNvSpPr/>
          <p:nvPr/>
        </p:nvSpPr>
        <p:spPr>
          <a:xfrm>
            <a:off x="1156138" y="483476"/>
            <a:ext cx="10594428"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CONSERVES, CONDITS.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Conserves : préparations sucrées destinées à assurer une bonne conservation des fleurs médicinales, comme violettes, roses ou tussilages.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sucre sert à enrober les fleurs d’une couche protectrice destinée à les protéger de la corruption. Leur aspect est celui d’une pâte, mais il peut aussi en exister de liquides. </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condits s’en rapprochent, mais concernent plutôt des fruits, entiers ou coupés en morceaux, enrobés de sucre.</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535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img541.jpg">
            <a:extLst>
              <a:ext uri="{FF2B5EF4-FFF2-40B4-BE49-F238E27FC236}">
                <a16:creationId xmlns:a16="http://schemas.microsoft.com/office/drawing/2014/main" id="{1314381A-8C9B-6F4B-A50A-CD671929FF29}"/>
              </a:ext>
            </a:extLst>
          </p:cNvPr>
          <p:cNvPicPr>
            <a:picLocks noChangeAspect="1"/>
          </p:cNvPicPr>
          <p:nvPr/>
        </p:nvPicPr>
        <p:blipFill>
          <a:blip r:embed="rId2"/>
          <a:srcRect/>
          <a:stretch>
            <a:fillRect/>
          </a:stretch>
        </p:blipFill>
        <p:spPr bwMode="auto">
          <a:xfrm>
            <a:off x="1694320" y="153869"/>
            <a:ext cx="3146317" cy="6043773"/>
          </a:xfrm>
          <a:prstGeom prst="rect">
            <a:avLst/>
          </a:prstGeom>
          <a:noFill/>
          <a:ln w="9525">
            <a:noFill/>
            <a:miter lim="800000"/>
            <a:headEnd/>
            <a:tailEnd/>
          </a:ln>
        </p:spPr>
      </p:pic>
      <p:pic>
        <p:nvPicPr>
          <p:cNvPr id="5" name="Image 1" descr="img612 (1).jpg">
            <a:extLst>
              <a:ext uri="{FF2B5EF4-FFF2-40B4-BE49-F238E27FC236}">
                <a16:creationId xmlns:a16="http://schemas.microsoft.com/office/drawing/2014/main" id="{F053C8AD-E89D-544A-B27F-753221333469}"/>
              </a:ext>
            </a:extLst>
          </p:cNvPr>
          <p:cNvPicPr>
            <a:picLocks noChangeAspect="1"/>
          </p:cNvPicPr>
          <p:nvPr/>
        </p:nvPicPr>
        <p:blipFill>
          <a:blip r:embed="rId3"/>
          <a:srcRect/>
          <a:stretch>
            <a:fillRect/>
          </a:stretch>
        </p:blipFill>
        <p:spPr bwMode="auto">
          <a:xfrm>
            <a:off x="7141300" y="541718"/>
            <a:ext cx="3618744" cy="5655924"/>
          </a:xfrm>
          <a:prstGeom prst="rect">
            <a:avLst/>
          </a:prstGeom>
          <a:noFill/>
          <a:ln w="9525">
            <a:noFill/>
            <a:miter lim="800000"/>
            <a:headEnd/>
            <a:tailEnd/>
          </a:ln>
        </p:spPr>
      </p:pic>
      <p:sp>
        <p:nvSpPr>
          <p:cNvPr id="6" name="ZoneTexte 5">
            <a:extLst>
              <a:ext uri="{FF2B5EF4-FFF2-40B4-BE49-F238E27FC236}">
                <a16:creationId xmlns:a16="http://schemas.microsoft.com/office/drawing/2014/main" id="{0BB2B793-CBFB-BF44-871B-40E7891AFF3F}"/>
              </a:ext>
            </a:extLst>
          </p:cNvPr>
          <p:cNvSpPr txBox="1"/>
          <p:nvPr/>
        </p:nvSpPr>
        <p:spPr>
          <a:xfrm>
            <a:off x="7799555" y="6316282"/>
            <a:ext cx="2353529"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Condit de Girofle</a:t>
            </a:r>
          </a:p>
        </p:txBody>
      </p:sp>
      <p:sp>
        <p:nvSpPr>
          <p:cNvPr id="7" name="ZoneTexte 6">
            <a:extLst>
              <a:ext uri="{FF2B5EF4-FFF2-40B4-BE49-F238E27FC236}">
                <a16:creationId xmlns:a16="http://schemas.microsoft.com/office/drawing/2014/main" id="{4426DFF8-EA33-0043-8AA3-BB12A6BC56B5}"/>
              </a:ext>
            </a:extLst>
          </p:cNvPr>
          <p:cNvSpPr txBox="1"/>
          <p:nvPr/>
        </p:nvSpPr>
        <p:spPr>
          <a:xfrm>
            <a:off x="1921248" y="6284072"/>
            <a:ext cx="2919389"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Conserve de Buglosse</a:t>
            </a:r>
          </a:p>
        </p:txBody>
      </p:sp>
      <p:sp>
        <p:nvSpPr>
          <p:cNvPr id="2" name="ZoneTexte 1">
            <a:extLst>
              <a:ext uri="{FF2B5EF4-FFF2-40B4-BE49-F238E27FC236}">
                <a16:creationId xmlns:a16="http://schemas.microsoft.com/office/drawing/2014/main" id="{A08543AA-60CD-F345-8173-B35B781A5C82}"/>
              </a:ext>
            </a:extLst>
          </p:cNvPr>
          <p:cNvSpPr txBox="1"/>
          <p:nvPr/>
        </p:nvSpPr>
        <p:spPr>
          <a:xfrm>
            <a:off x="265814" y="5433237"/>
            <a:ext cx="1422184" cy="646331"/>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ROUEN</a:t>
            </a:r>
            <a:br>
              <a:rPr lang="fr-FR" dirty="0">
                <a:latin typeface="Times New Roman" panose="02020603050405020304" pitchFamily="18" charset="0"/>
                <a:cs typeface="Times New Roman" panose="02020603050405020304" pitchFamily="18" charset="0"/>
              </a:rPr>
            </a:br>
            <a:r>
              <a:rPr lang="fr-FR" dirty="0">
                <a:latin typeface="Times New Roman" panose="02020603050405020304" pitchFamily="18" charset="0"/>
                <a:cs typeface="Times New Roman" panose="02020603050405020304" pitchFamily="18" charset="0"/>
              </a:rPr>
              <a:t>début XVIII</a:t>
            </a:r>
            <a:r>
              <a:rPr lang="fr-FR" baseline="30000" dirty="0">
                <a:latin typeface="Times New Roman" panose="02020603050405020304" pitchFamily="18" charset="0"/>
                <a:cs typeface="Times New Roman" panose="02020603050405020304" pitchFamily="18" charset="0"/>
              </a:rPr>
              <a:t>e</a:t>
            </a:r>
          </a:p>
        </p:txBody>
      </p:sp>
      <p:sp>
        <p:nvSpPr>
          <p:cNvPr id="3" name="ZoneTexte 2">
            <a:extLst>
              <a:ext uri="{FF2B5EF4-FFF2-40B4-BE49-F238E27FC236}">
                <a16:creationId xmlns:a16="http://schemas.microsoft.com/office/drawing/2014/main" id="{7AF2D6BC-2231-BE4E-BC38-8A1B1BF6CF3F}"/>
              </a:ext>
            </a:extLst>
          </p:cNvPr>
          <p:cNvSpPr txBox="1"/>
          <p:nvPr/>
        </p:nvSpPr>
        <p:spPr>
          <a:xfrm>
            <a:off x="10962167" y="5528930"/>
            <a:ext cx="1107996" cy="646331"/>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ANVERS</a:t>
            </a:r>
          </a:p>
          <a:p>
            <a:r>
              <a:rPr lang="fr-FR" dirty="0">
                <a:latin typeface="Times New Roman" panose="02020603050405020304" pitchFamily="18" charset="0"/>
                <a:cs typeface="Times New Roman" panose="02020603050405020304" pitchFamily="18" charset="0"/>
              </a:rPr>
              <a:t>Fin XVI</a:t>
            </a:r>
            <a:r>
              <a:rPr lang="fr-FR" baseline="30000" dirty="0">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3178706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8B358BD-2803-DE41-99FE-EDD8F654BECA}"/>
              </a:ext>
            </a:extLst>
          </p:cNvPr>
          <p:cNvSpPr txBox="1"/>
          <p:nvPr/>
        </p:nvSpPr>
        <p:spPr>
          <a:xfrm>
            <a:off x="1376856" y="725213"/>
            <a:ext cx="8606843" cy="3539430"/>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PILULES</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Médicaments à prise unitaire, de forme sphérique.</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Etymologie: du latin </a:t>
            </a:r>
            <a:r>
              <a:rPr lang="fr-FR" sz="3200" i="1" dirty="0">
                <a:latin typeface="Times New Roman" panose="02020603050405020304" pitchFamily="18" charset="0"/>
                <a:cs typeface="Times New Roman" panose="02020603050405020304" pitchFamily="18" charset="0"/>
              </a:rPr>
              <a:t>pila</a:t>
            </a:r>
            <a:r>
              <a:rPr lang="fr-FR" sz="3200" dirty="0">
                <a:latin typeface="Times New Roman" panose="02020603050405020304" pitchFamily="18" charset="0"/>
                <a:cs typeface="Times New Roman" panose="02020603050405020304" pitchFamily="18" charset="0"/>
              </a:rPr>
              <a:t> boule, </a:t>
            </a:r>
            <a:r>
              <a:rPr lang="fr-FR" sz="3200" i="1" dirty="0" err="1">
                <a:latin typeface="Times New Roman" panose="02020603050405020304" pitchFamily="18" charset="0"/>
                <a:cs typeface="Times New Roman" panose="02020603050405020304" pitchFamily="18" charset="0"/>
              </a:rPr>
              <a:t>pilula</a:t>
            </a:r>
            <a:r>
              <a:rPr lang="fr-FR" sz="3200" dirty="0">
                <a:latin typeface="Times New Roman" panose="02020603050405020304" pitchFamily="18" charset="0"/>
                <a:cs typeface="Times New Roman" panose="02020603050405020304" pitchFamily="18" charset="0"/>
              </a:rPr>
              <a:t> petite boule.</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Fabrication: nécessite plusieurs étapes </a:t>
            </a:r>
          </a:p>
        </p:txBody>
      </p:sp>
    </p:spTree>
    <p:extLst>
      <p:ext uri="{BB962C8B-B14F-4D97-AF65-F5344CB8AC3E}">
        <p14:creationId xmlns:p14="http://schemas.microsoft.com/office/powerpoint/2010/main" val="2722548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intérieur, table, assis, pot&#10;&#10;Description générée automatiquement">
            <a:extLst>
              <a:ext uri="{FF2B5EF4-FFF2-40B4-BE49-F238E27FC236}">
                <a16:creationId xmlns:a16="http://schemas.microsoft.com/office/drawing/2014/main" id="{BBFD5968-2DF3-484D-A0C4-2062868DA061}"/>
              </a:ext>
            </a:extLst>
          </p:cNvPr>
          <p:cNvPicPr>
            <a:picLocks noChangeAspect="1"/>
          </p:cNvPicPr>
          <p:nvPr/>
        </p:nvPicPr>
        <p:blipFill>
          <a:blip r:embed="rId2"/>
          <a:stretch>
            <a:fillRect/>
          </a:stretch>
        </p:blipFill>
        <p:spPr>
          <a:xfrm>
            <a:off x="4886980" y="351924"/>
            <a:ext cx="6953904" cy="6166107"/>
          </a:xfrm>
          <a:prstGeom prst="rect">
            <a:avLst/>
          </a:prstGeom>
        </p:spPr>
      </p:pic>
      <p:sp>
        <p:nvSpPr>
          <p:cNvPr id="5" name="ZoneTexte 4">
            <a:extLst>
              <a:ext uri="{FF2B5EF4-FFF2-40B4-BE49-F238E27FC236}">
                <a16:creationId xmlns:a16="http://schemas.microsoft.com/office/drawing/2014/main" id="{22699999-CA16-3641-B95C-AEF04EA949C5}"/>
              </a:ext>
            </a:extLst>
          </p:cNvPr>
          <p:cNvSpPr txBox="1"/>
          <p:nvPr/>
        </p:nvSpPr>
        <p:spPr>
          <a:xfrm>
            <a:off x="869183" y="3037952"/>
            <a:ext cx="3454600" cy="1077218"/>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Préparer la masse</a:t>
            </a:r>
          </a:p>
          <a:p>
            <a:r>
              <a:rPr lang="fr-FR" sz="3200" dirty="0">
                <a:latin typeface="Times New Roman" panose="02020603050405020304" pitchFamily="18" charset="0"/>
                <a:cs typeface="Times New Roman" panose="02020603050405020304" pitchFamily="18" charset="0"/>
              </a:rPr>
              <a:t>pilulaire au mortier.</a:t>
            </a:r>
          </a:p>
        </p:txBody>
      </p:sp>
      <p:sp>
        <p:nvSpPr>
          <p:cNvPr id="6" name="ZoneTexte 5">
            <a:extLst>
              <a:ext uri="{FF2B5EF4-FFF2-40B4-BE49-F238E27FC236}">
                <a16:creationId xmlns:a16="http://schemas.microsoft.com/office/drawing/2014/main" id="{1D696B99-BC1A-784C-B10E-D533D4A935A2}"/>
              </a:ext>
            </a:extLst>
          </p:cNvPr>
          <p:cNvSpPr txBox="1"/>
          <p:nvPr/>
        </p:nvSpPr>
        <p:spPr>
          <a:xfrm>
            <a:off x="869183" y="527538"/>
            <a:ext cx="3003771"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FABRICATION</a:t>
            </a:r>
            <a:r>
              <a:rPr lang="fr-FR"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66504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8BEABEF-3338-B142-8923-4496214DADAC}"/>
              </a:ext>
            </a:extLst>
          </p:cNvPr>
          <p:cNvPicPr>
            <a:picLocks noChangeAspect="1"/>
          </p:cNvPicPr>
          <p:nvPr/>
        </p:nvPicPr>
        <p:blipFill>
          <a:blip r:embed="rId2"/>
          <a:stretch>
            <a:fillRect/>
          </a:stretch>
        </p:blipFill>
        <p:spPr>
          <a:xfrm>
            <a:off x="0" y="740395"/>
            <a:ext cx="12192000" cy="5377210"/>
          </a:xfrm>
          <a:prstGeom prst="rect">
            <a:avLst/>
          </a:prstGeom>
        </p:spPr>
      </p:pic>
      <p:sp>
        <p:nvSpPr>
          <p:cNvPr id="6" name="ZoneTexte 5">
            <a:extLst>
              <a:ext uri="{FF2B5EF4-FFF2-40B4-BE49-F238E27FC236}">
                <a16:creationId xmlns:a16="http://schemas.microsoft.com/office/drawing/2014/main" id="{B5561DD4-11AB-0447-9B8C-9B9F282C4658}"/>
              </a:ext>
            </a:extLst>
          </p:cNvPr>
          <p:cNvSpPr txBox="1"/>
          <p:nvPr/>
        </p:nvSpPr>
        <p:spPr>
          <a:xfrm>
            <a:off x="4247577" y="1184031"/>
            <a:ext cx="3696846"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Rouler en </a:t>
            </a:r>
            <a:r>
              <a:rPr lang="fr-FR" sz="3200" dirty="0" err="1">
                <a:latin typeface="Times New Roman" panose="02020603050405020304" pitchFamily="18" charset="0"/>
                <a:cs typeface="Times New Roman" panose="02020603050405020304" pitchFamily="18" charset="0"/>
              </a:rPr>
              <a:t>magdaléon</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776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92BCA76-A931-884E-B0E8-EA788C5F7849}"/>
              </a:ext>
            </a:extLst>
          </p:cNvPr>
          <p:cNvPicPr>
            <a:picLocks noChangeAspect="1"/>
          </p:cNvPicPr>
          <p:nvPr/>
        </p:nvPicPr>
        <p:blipFill>
          <a:blip r:embed="rId2"/>
          <a:stretch>
            <a:fillRect/>
          </a:stretch>
        </p:blipFill>
        <p:spPr>
          <a:xfrm>
            <a:off x="58615" y="36039"/>
            <a:ext cx="12074769" cy="6785922"/>
          </a:xfrm>
          <a:prstGeom prst="rect">
            <a:avLst/>
          </a:prstGeom>
        </p:spPr>
      </p:pic>
      <p:sp>
        <p:nvSpPr>
          <p:cNvPr id="5" name="ZoneTexte 4">
            <a:extLst>
              <a:ext uri="{FF2B5EF4-FFF2-40B4-BE49-F238E27FC236}">
                <a16:creationId xmlns:a16="http://schemas.microsoft.com/office/drawing/2014/main" id="{6979D756-1479-F147-821C-CC7055A74521}"/>
              </a:ext>
            </a:extLst>
          </p:cNvPr>
          <p:cNvSpPr txBox="1"/>
          <p:nvPr/>
        </p:nvSpPr>
        <p:spPr>
          <a:xfrm>
            <a:off x="4247576" y="5685692"/>
            <a:ext cx="3696846"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Diviser le </a:t>
            </a:r>
            <a:r>
              <a:rPr lang="fr-FR" sz="3200" dirty="0" err="1">
                <a:latin typeface="Times New Roman" panose="02020603050405020304" pitchFamily="18" charset="0"/>
                <a:cs typeface="Times New Roman" panose="02020603050405020304" pitchFamily="18" charset="0"/>
              </a:rPr>
              <a:t>magdaléon</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124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outeau&#10;&#10;Description générée automatiquement">
            <a:extLst>
              <a:ext uri="{FF2B5EF4-FFF2-40B4-BE49-F238E27FC236}">
                <a16:creationId xmlns:a16="http://schemas.microsoft.com/office/drawing/2014/main" id="{1A9850EE-1574-DE46-94A8-AACC82C91885}"/>
              </a:ext>
            </a:extLst>
          </p:cNvPr>
          <p:cNvPicPr>
            <a:picLocks noChangeAspect="1"/>
          </p:cNvPicPr>
          <p:nvPr/>
        </p:nvPicPr>
        <p:blipFill>
          <a:blip r:embed="rId2"/>
          <a:stretch>
            <a:fillRect/>
          </a:stretch>
        </p:blipFill>
        <p:spPr>
          <a:xfrm>
            <a:off x="0" y="46430"/>
            <a:ext cx="12192000" cy="6765137"/>
          </a:xfrm>
          <a:prstGeom prst="rect">
            <a:avLst/>
          </a:prstGeom>
        </p:spPr>
      </p:pic>
      <p:cxnSp>
        <p:nvCxnSpPr>
          <p:cNvPr id="5" name="Connecteur droit 4">
            <a:extLst>
              <a:ext uri="{FF2B5EF4-FFF2-40B4-BE49-F238E27FC236}">
                <a16:creationId xmlns:a16="http://schemas.microsoft.com/office/drawing/2014/main" id="{8C5DA969-520E-554A-9505-D200433FF25D}"/>
              </a:ext>
            </a:extLst>
          </p:cNvPr>
          <p:cNvCxnSpPr/>
          <p:nvPr/>
        </p:nvCxnSpPr>
        <p:spPr>
          <a:xfrm>
            <a:off x="4044462" y="3516923"/>
            <a:ext cx="246184" cy="17584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7193139D-952C-FD43-B73C-E2B9AA3819C4}"/>
              </a:ext>
            </a:extLst>
          </p:cNvPr>
          <p:cNvCxnSpPr/>
          <p:nvPr/>
        </p:nvCxnSpPr>
        <p:spPr>
          <a:xfrm>
            <a:off x="4290646" y="3428999"/>
            <a:ext cx="304800" cy="175847"/>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DD78DF6A-785E-204B-B322-3772A5832267}"/>
              </a:ext>
            </a:extLst>
          </p:cNvPr>
          <p:cNvSpPr txBox="1"/>
          <p:nvPr/>
        </p:nvSpPr>
        <p:spPr>
          <a:xfrm>
            <a:off x="4167554" y="5650523"/>
            <a:ext cx="4735592"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Couper suivant les marques</a:t>
            </a:r>
          </a:p>
        </p:txBody>
      </p:sp>
    </p:spTree>
    <p:extLst>
      <p:ext uri="{BB962C8B-B14F-4D97-AF65-F5344CB8AC3E}">
        <p14:creationId xmlns:p14="http://schemas.microsoft.com/office/powerpoint/2010/main" val="3050682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2DC850-C78D-274B-83D3-3F1AAC4D92DE}"/>
              </a:ext>
            </a:extLst>
          </p:cNvPr>
          <p:cNvSpPr txBox="1"/>
          <p:nvPr/>
        </p:nvSpPr>
        <p:spPr>
          <a:xfrm>
            <a:off x="3740227" y="2458994"/>
            <a:ext cx="4711546" cy="1323439"/>
          </a:xfrm>
          <a:prstGeom prst="rect">
            <a:avLst/>
          </a:prstGeom>
          <a:noFill/>
        </p:spPr>
        <p:txBody>
          <a:bodyPr wrap="none" rtlCol="0">
            <a:spAutoFit/>
          </a:bodyPr>
          <a:lstStyle/>
          <a:p>
            <a:pPr algn="ctr"/>
            <a:r>
              <a:rPr lang="fr-FR" sz="4000" dirty="0">
                <a:latin typeface="Times New Roman" panose="02020603050405020304" pitchFamily="18" charset="0"/>
                <a:cs typeface="Times New Roman" panose="02020603050405020304" pitchFamily="18" charset="0"/>
              </a:rPr>
              <a:t>A-MÉDICAMENTS </a:t>
            </a:r>
          </a:p>
          <a:p>
            <a:pPr algn="ctr"/>
            <a:r>
              <a:rPr lang="fr-FR" sz="4000" dirty="0">
                <a:latin typeface="Times New Roman" panose="02020603050405020304" pitchFamily="18" charset="0"/>
                <a:cs typeface="Times New Roman" panose="02020603050405020304" pitchFamily="18" charset="0"/>
              </a:rPr>
              <a:t>À USAGE INTERNE</a:t>
            </a:r>
          </a:p>
        </p:txBody>
      </p:sp>
    </p:spTree>
    <p:extLst>
      <p:ext uri="{BB962C8B-B14F-4D97-AF65-F5344CB8AC3E}">
        <p14:creationId xmlns:p14="http://schemas.microsoft.com/office/powerpoint/2010/main" val="1538555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pilulier 19e - copie.JPG">
            <a:extLst>
              <a:ext uri="{FF2B5EF4-FFF2-40B4-BE49-F238E27FC236}">
                <a16:creationId xmlns:a16="http://schemas.microsoft.com/office/drawing/2014/main" id="{FD098040-D377-CA45-B898-9CE035B14F29}"/>
              </a:ext>
            </a:extLst>
          </p:cNvPr>
          <p:cNvPicPr>
            <a:picLocks noChangeAspect="1"/>
          </p:cNvPicPr>
          <p:nvPr/>
        </p:nvPicPr>
        <p:blipFill>
          <a:blip r:embed="rId2"/>
          <a:srcRect/>
          <a:stretch>
            <a:fillRect/>
          </a:stretch>
        </p:blipFill>
        <p:spPr bwMode="auto">
          <a:xfrm>
            <a:off x="4349064" y="415924"/>
            <a:ext cx="6521450" cy="6026150"/>
          </a:xfrm>
          <a:prstGeom prst="rect">
            <a:avLst/>
          </a:prstGeom>
          <a:noFill/>
          <a:ln w="9525">
            <a:noFill/>
            <a:miter lim="800000"/>
            <a:headEnd/>
            <a:tailEnd/>
          </a:ln>
        </p:spPr>
      </p:pic>
      <p:sp>
        <p:nvSpPr>
          <p:cNvPr id="5" name="ZoneTexte 3">
            <a:extLst>
              <a:ext uri="{FF2B5EF4-FFF2-40B4-BE49-F238E27FC236}">
                <a16:creationId xmlns:a16="http://schemas.microsoft.com/office/drawing/2014/main" id="{CF595F5D-EEF4-554D-BA16-563F6D0DA727}"/>
              </a:ext>
            </a:extLst>
          </p:cNvPr>
          <p:cNvSpPr txBox="1">
            <a:spLocks noChangeArrowheads="1"/>
          </p:cNvSpPr>
          <p:nvPr/>
        </p:nvSpPr>
        <p:spPr bwMode="auto">
          <a:xfrm>
            <a:off x="514864" y="2397947"/>
            <a:ext cx="3135795" cy="2062103"/>
          </a:xfrm>
          <a:prstGeom prst="rect">
            <a:avLst/>
          </a:prstGeom>
          <a:noFill/>
          <a:ln w="9525">
            <a:noFill/>
            <a:miter lim="800000"/>
            <a:headEnd/>
            <a:tailEnd/>
          </a:ln>
        </p:spPr>
        <p:txBody>
          <a:bodyPr wrap="none">
            <a:prstTxWarp prst="textNoShape">
              <a:avLst/>
            </a:prstTxWarp>
            <a:spAutoFit/>
          </a:bodyPr>
          <a:lstStyle/>
          <a:p>
            <a:r>
              <a:rPr lang="fr-FR" sz="3200" dirty="0">
                <a:latin typeface="Times New Roman" charset="0"/>
              </a:rPr>
              <a:t>À partir du milieu</a:t>
            </a:r>
          </a:p>
          <a:p>
            <a:r>
              <a:rPr lang="fr-FR" sz="3200" dirty="0">
                <a:latin typeface="Times New Roman" charset="0"/>
              </a:rPr>
              <a:t>du XVIII</a:t>
            </a:r>
            <a:r>
              <a:rPr lang="fr-FR" sz="3200" baseline="30000" dirty="0">
                <a:latin typeface="Times New Roman" charset="0"/>
              </a:rPr>
              <a:t>e</a:t>
            </a:r>
            <a:r>
              <a:rPr lang="fr-FR" sz="3200" dirty="0">
                <a:latin typeface="Times New Roman" charset="0"/>
              </a:rPr>
              <a:t> siècle,</a:t>
            </a:r>
          </a:p>
          <a:p>
            <a:r>
              <a:rPr lang="fr-FR" sz="3200" dirty="0">
                <a:latin typeface="Times New Roman" charset="0"/>
              </a:rPr>
              <a:t>apparition du</a:t>
            </a:r>
          </a:p>
          <a:p>
            <a:r>
              <a:rPr lang="fr-FR" sz="3200" dirty="0">
                <a:latin typeface="Times New Roman" charset="0"/>
              </a:rPr>
              <a:t>PILULIER</a:t>
            </a:r>
          </a:p>
        </p:txBody>
      </p:sp>
    </p:spTree>
    <p:extLst>
      <p:ext uri="{BB962C8B-B14F-4D97-AF65-F5344CB8AC3E}">
        <p14:creationId xmlns:p14="http://schemas.microsoft.com/office/powerpoint/2010/main" val="560885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intérieur&#10;&#10;Description générée automatiquement">
            <a:extLst>
              <a:ext uri="{FF2B5EF4-FFF2-40B4-BE49-F238E27FC236}">
                <a16:creationId xmlns:a16="http://schemas.microsoft.com/office/drawing/2014/main" id="{1ADE89CF-502E-C446-8C30-90AEA216B31D}"/>
              </a:ext>
            </a:extLst>
          </p:cNvPr>
          <p:cNvPicPr>
            <a:picLocks noChangeAspect="1"/>
          </p:cNvPicPr>
          <p:nvPr/>
        </p:nvPicPr>
        <p:blipFill>
          <a:blip r:embed="rId2"/>
          <a:stretch>
            <a:fillRect/>
          </a:stretch>
        </p:blipFill>
        <p:spPr>
          <a:xfrm>
            <a:off x="184384" y="927984"/>
            <a:ext cx="11823232" cy="5796604"/>
          </a:xfrm>
          <a:prstGeom prst="rect">
            <a:avLst/>
          </a:prstGeom>
        </p:spPr>
      </p:pic>
      <p:sp>
        <p:nvSpPr>
          <p:cNvPr id="6" name="ZoneTexte 5">
            <a:extLst>
              <a:ext uri="{FF2B5EF4-FFF2-40B4-BE49-F238E27FC236}">
                <a16:creationId xmlns:a16="http://schemas.microsoft.com/office/drawing/2014/main" id="{71CAEEBD-73C2-FA46-8CD1-63C67F947905}"/>
              </a:ext>
            </a:extLst>
          </p:cNvPr>
          <p:cNvSpPr txBox="1"/>
          <p:nvPr/>
        </p:nvSpPr>
        <p:spPr>
          <a:xfrm>
            <a:off x="2504303" y="217451"/>
            <a:ext cx="6160661"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Disque Vial pour arrondir les pilules</a:t>
            </a:r>
          </a:p>
        </p:txBody>
      </p:sp>
    </p:spTree>
    <p:extLst>
      <p:ext uri="{BB962C8B-B14F-4D97-AF65-F5344CB8AC3E}">
        <p14:creationId xmlns:p14="http://schemas.microsoft.com/office/powerpoint/2010/main" val="3348810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intérieur, périphérique, sale&#10;&#10;Description générée automatiquement">
            <a:extLst>
              <a:ext uri="{FF2B5EF4-FFF2-40B4-BE49-F238E27FC236}">
                <a16:creationId xmlns:a16="http://schemas.microsoft.com/office/drawing/2014/main" id="{663804D6-0CD9-734E-93EA-8AA0D323A999}"/>
              </a:ext>
            </a:extLst>
          </p:cNvPr>
          <p:cNvPicPr>
            <a:picLocks noChangeAspect="1"/>
          </p:cNvPicPr>
          <p:nvPr/>
        </p:nvPicPr>
        <p:blipFill>
          <a:blip r:embed="rId2"/>
          <a:stretch>
            <a:fillRect/>
          </a:stretch>
        </p:blipFill>
        <p:spPr>
          <a:xfrm>
            <a:off x="680552" y="86497"/>
            <a:ext cx="10873016" cy="6711001"/>
          </a:xfrm>
          <a:prstGeom prst="rect">
            <a:avLst/>
          </a:prstGeom>
        </p:spPr>
      </p:pic>
    </p:spTree>
    <p:extLst>
      <p:ext uri="{BB962C8B-B14F-4D97-AF65-F5344CB8AC3E}">
        <p14:creationId xmlns:p14="http://schemas.microsoft.com/office/powerpoint/2010/main" val="4212840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intérieur&#10;&#10;Description générée automatiquement">
            <a:extLst>
              <a:ext uri="{FF2B5EF4-FFF2-40B4-BE49-F238E27FC236}">
                <a16:creationId xmlns:a16="http://schemas.microsoft.com/office/drawing/2014/main" id="{58D5BD0A-99C0-B54B-88EB-2CBF377879C0}"/>
              </a:ext>
            </a:extLst>
          </p:cNvPr>
          <p:cNvPicPr>
            <a:picLocks noChangeAspect="1"/>
          </p:cNvPicPr>
          <p:nvPr/>
        </p:nvPicPr>
        <p:blipFill>
          <a:blip r:embed="rId2"/>
          <a:stretch>
            <a:fillRect/>
          </a:stretch>
        </p:blipFill>
        <p:spPr>
          <a:xfrm>
            <a:off x="5434799" y="0"/>
            <a:ext cx="4065602" cy="6858000"/>
          </a:xfrm>
          <a:prstGeom prst="rect">
            <a:avLst/>
          </a:prstGeom>
        </p:spPr>
      </p:pic>
      <p:sp>
        <p:nvSpPr>
          <p:cNvPr id="6" name="ZoneTexte 5">
            <a:extLst>
              <a:ext uri="{FF2B5EF4-FFF2-40B4-BE49-F238E27FC236}">
                <a16:creationId xmlns:a16="http://schemas.microsoft.com/office/drawing/2014/main" id="{E99C6619-4B9E-9D4C-80FB-571C0651DA37}"/>
              </a:ext>
            </a:extLst>
          </p:cNvPr>
          <p:cNvSpPr txBox="1"/>
          <p:nvPr/>
        </p:nvSpPr>
        <p:spPr>
          <a:xfrm>
            <a:off x="1159235" y="801753"/>
            <a:ext cx="3366627" cy="3046988"/>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Pour éviter que les</a:t>
            </a:r>
          </a:p>
          <a:p>
            <a:r>
              <a:rPr lang="fr-FR" sz="3200" dirty="0">
                <a:latin typeface="Times New Roman" panose="02020603050405020304" pitchFamily="18" charset="0"/>
                <a:cs typeface="Times New Roman" panose="02020603050405020304" pitchFamily="18" charset="0"/>
              </a:rPr>
              <a:t>pilules n’adhèrent</a:t>
            </a:r>
          </a:p>
          <a:p>
            <a:r>
              <a:rPr lang="fr-FR" sz="3200" dirty="0">
                <a:latin typeface="Times New Roman" panose="02020603050405020304" pitchFamily="18" charset="0"/>
                <a:cs typeface="Times New Roman" panose="02020603050405020304" pitchFamily="18" charset="0"/>
              </a:rPr>
              <a:t>entre elles,</a:t>
            </a:r>
          </a:p>
          <a:p>
            <a:r>
              <a:rPr lang="fr-FR" sz="3200" dirty="0">
                <a:latin typeface="Times New Roman" panose="02020603050405020304" pitchFamily="18" charset="0"/>
                <a:cs typeface="Times New Roman" panose="02020603050405020304" pitchFamily="18" charset="0"/>
              </a:rPr>
              <a:t>on les saupoudrait </a:t>
            </a:r>
          </a:p>
          <a:p>
            <a:r>
              <a:rPr lang="fr-FR" sz="3200" dirty="0">
                <a:latin typeface="Times New Roman" panose="02020603050405020304" pitchFamily="18" charset="0"/>
                <a:cs typeface="Times New Roman" panose="02020603050405020304" pitchFamily="18" charset="0"/>
              </a:rPr>
              <a:t>de poudre </a:t>
            </a:r>
          </a:p>
          <a:p>
            <a:r>
              <a:rPr lang="fr-FR" sz="3200" dirty="0">
                <a:latin typeface="Times New Roman" panose="02020603050405020304" pitchFamily="18" charset="0"/>
                <a:cs typeface="Times New Roman" panose="02020603050405020304" pitchFamily="18" charset="0"/>
              </a:rPr>
              <a:t>de lycopode.</a:t>
            </a:r>
          </a:p>
        </p:txBody>
      </p:sp>
    </p:spTree>
    <p:extLst>
      <p:ext uri="{BB962C8B-B14F-4D97-AF65-F5344CB8AC3E}">
        <p14:creationId xmlns:p14="http://schemas.microsoft.com/office/powerpoint/2010/main" val="2936565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ble, intérieur, en bois&#10;&#10;Description générée automatiquement">
            <a:extLst>
              <a:ext uri="{FF2B5EF4-FFF2-40B4-BE49-F238E27FC236}">
                <a16:creationId xmlns:a16="http://schemas.microsoft.com/office/drawing/2014/main" id="{BC41469D-B4F4-8C41-BF41-69344621E96F}"/>
              </a:ext>
            </a:extLst>
          </p:cNvPr>
          <p:cNvPicPr>
            <a:picLocks noChangeAspect="1"/>
          </p:cNvPicPr>
          <p:nvPr/>
        </p:nvPicPr>
        <p:blipFill>
          <a:blip r:embed="rId2"/>
          <a:stretch>
            <a:fillRect/>
          </a:stretch>
        </p:blipFill>
        <p:spPr>
          <a:xfrm>
            <a:off x="1721632" y="0"/>
            <a:ext cx="8748735" cy="6858000"/>
          </a:xfrm>
          <a:prstGeom prst="rect">
            <a:avLst/>
          </a:prstGeom>
        </p:spPr>
      </p:pic>
    </p:spTree>
    <p:extLst>
      <p:ext uri="{BB962C8B-B14F-4D97-AF65-F5344CB8AC3E}">
        <p14:creationId xmlns:p14="http://schemas.microsoft.com/office/powerpoint/2010/main" val="547050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journal&#10;&#10;Description générée automatiquement">
            <a:extLst>
              <a:ext uri="{FF2B5EF4-FFF2-40B4-BE49-F238E27FC236}">
                <a16:creationId xmlns:a16="http://schemas.microsoft.com/office/drawing/2014/main" id="{D6688F80-EE1A-2640-917C-905296F64B23}"/>
              </a:ext>
            </a:extLst>
          </p:cNvPr>
          <p:cNvPicPr>
            <a:picLocks noChangeAspect="1"/>
          </p:cNvPicPr>
          <p:nvPr/>
        </p:nvPicPr>
        <p:blipFill>
          <a:blip r:embed="rId2"/>
          <a:stretch>
            <a:fillRect/>
          </a:stretch>
        </p:blipFill>
        <p:spPr>
          <a:xfrm>
            <a:off x="0" y="1615406"/>
            <a:ext cx="12192000" cy="5242594"/>
          </a:xfrm>
          <a:prstGeom prst="rect">
            <a:avLst/>
          </a:prstGeom>
        </p:spPr>
      </p:pic>
      <p:sp>
        <p:nvSpPr>
          <p:cNvPr id="5" name="ZoneTexte 4">
            <a:extLst>
              <a:ext uri="{FF2B5EF4-FFF2-40B4-BE49-F238E27FC236}">
                <a16:creationId xmlns:a16="http://schemas.microsoft.com/office/drawing/2014/main" id="{E7027D2E-3413-BF46-8293-E0B5A513AC32}"/>
              </a:ext>
            </a:extLst>
          </p:cNvPr>
          <p:cNvSpPr txBox="1"/>
          <p:nvPr/>
        </p:nvSpPr>
        <p:spPr>
          <a:xfrm>
            <a:off x="1192585" y="45746"/>
            <a:ext cx="9275296" cy="1569660"/>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Stratégies pour masquer le goût.</a:t>
            </a:r>
          </a:p>
          <a:p>
            <a:endParaRPr lang="fr-FR" sz="3200" dirty="0">
              <a:latin typeface="Times New Roman" panose="02020603050405020304" pitchFamily="18" charset="0"/>
              <a:cs typeface="Times New Roman" panose="02020603050405020304" pitchFamily="18" charset="0"/>
            </a:endParaRPr>
          </a:p>
          <a:p>
            <a:r>
              <a:rPr lang="fr-FR" sz="3200" i="1" dirty="0">
                <a:latin typeface="Times New Roman" panose="02020603050405020304" pitchFamily="18" charset="0"/>
                <a:cs typeface="Times New Roman" panose="02020603050405020304" pitchFamily="18" charset="0"/>
              </a:rPr>
              <a:t>Pharmacopée de Sylvius</a:t>
            </a:r>
            <a:r>
              <a:rPr lang="fr-FR" sz="3200" dirty="0">
                <a:latin typeface="Times New Roman" panose="02020603050405020304" pitchFamily="18" charset="0"/>
                <a:cs typeface="Times New Roman" panose="02020603050405020304" pitchFamily="18" charset="0"/>
              </a:rPr>
              <a:t>, 1</a:t>
            </a:r>
            <a:r>
              <a:rPr lang="fr-FR" sz="3200" baseline="30000" dirty="0">
                <a:latin typeface="Times New Roman" panose="02020603050405020304" pitchFamily="18" charset="0"/>
                <a:cs typeface="Times New Roman" panose="02020603050405020304" pitchFamily="18" charset="0"/>
              </a:rPr>
              <a:t>ère</a:t>
            </a:r>
            <a:r>
              <a:rPr lang="fr-FR" sz="3200" dirty="0">
                <a:latin typeface="Times New Roman" panose="02020603050405020304" pitchFamily="18" charset="0"/>
                <a:cs typeface="Times New Roman" panose="02020603050405020304" pitchFamily="18" charset="0"/>
              </a:rPr>
              <a:t> publication en latin 1548:</a:t>
            </a:r>
          </a:p>
        </p:txBody>
      </p:sp>
    </p:spTree>
    <p:extLst>
      <p:ext uri="{BB962C8B-B14F-4D97-AF65-F5344CB8AC3E}">
        <p14:creationId xmlns:p14="http://schemas.microsoft.com/office/powerpoint/2010/main" val="3499991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journal&#10;&#10;Description générée automatiquement">
            <a:extLst>
              <a:ext uri="{FF2B5EF4-FFF2-40B4-BE49-F238E27FC236}">
                <a16:creationId xmlns:a16="http://schemas.microsoft.com/office/drawing/2014/main" id="{EB08E68B-18D8-C24A-B1C0-64065AB1E56F}"/>
              </a:ext>
            </a:extLst>
          </p:cNvPr>
          <p:cNvPicPr>
            <a:picLocks noChangeAspect="1"/>
          </p:cNvPicPr>
          <p:nvPr/>
        </p:nvPicPr>
        <p:blipFill>
          <a:blip r:embed="rId2"/>
          <a:stretch>
            <a:fillRect/>
          </a:stretch>
        </p:blipFill>
        <p:spPr>
          <a:xfrm>
            <a:off x="542310" y="0"/>
            <a:ext cx="11107379" cy="6858000"/>
          </a:xfrm>
          <a:prstGeom prst="rect">
            <a:avLst/>
          </a:prstGeom>
        </p:spPr>
      </p:pic>
    </p:spTree>
    <p:extLst>
      <p:ext uri="{BB962C8B-B14F-4D97-AF65-F5344CB8AC3E}">
        <p14:creationId xmlns:p14="http://schemas.microsoft.com/office/powerpoint/2010/main" val="3278771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asse, table, assis, intérieur&#10;&#10;Description générée automatiquement">
            <a:extLst>
              <a:ext uri="{FF2B5EF4-FFF2-40B4-BE49-F238E27FC236}">
                <a16:creationId xmlns:a16="http://schemas.microsoft.com/office/drawing/2014/main" id="{B773F186-48EF-D449-BDCD-8B3F410B4B12}"/>
              </a:ext>
            </a:extLst>
          </p:cNvPr>
          <p:cNvPicPr>
            <a:picLocks noChangeAspect="1"/>
          </p:cNvPicPr>
          <p:nvPr/>
        </p:nvPicPr>
        <p:blipFill>
          <a:blip r:embed="rId2"/>
          <a:stretch>
            <a:fillRect/>
          </a:stretch>
        </p:blipFill>
        <p:spPr>
          <a:xfrm>
            <a:off x="3600087" y="1000659"/>
            <a:ext cx="5505765" cy="4225355"/>
          </a:xfrm>
          <a:prstGeom prst="rect">
            <a:avLst/>
          </a:prstGeom>
        </p:spPr>
      </p:pic>
      <p:pic>
        <p:nvPicPr>
          <p:cNvPr id="5" name="Image 4" descr="Une image contenant assis, blanc, chat, table&#10;&#10;Description générée automatiquement">
            <a:extLst>
              <a:ext uri="{FF2B5EF4-FFF2-40B4-BE49-F238E27FC236}">
                <a16:creationId xmlns:a16="http://schemas.microsoft.com/office/drawing/2014/main" id="{8298DE2F-03D7-C142-89D7-E662776EF45B}"/>
              </a:ext>
            </a:extLst>
          </p:cNvPr>
          <p:cNvPicPr>
            <a:picLocks noChangeAspect="1"/>
          </p:cNvPicPr>
          <p:nvPr/>
        </p:nvPicPr>
        <p:blipFill>
          <a:blip r:embed="rId3"/>
          <a:stretch>
            <a:fillRect/>
          </a:stretch>
        </p:blipFill>
        <p:spPr>
          <a:xfrm>
            <a:off x="341274" y="1659698"/>
            <a:ext cx="2937329" cy="2754399"/>
          </a:xfrm>
          <a:prstGeom prst="rect">
            <a:avLst/>
          </a:prstGeom>
        </p:spPr>
      </p:pic>
      <p:sp>
        <p:nvSpPr>
          <p:cNvPr id="6" name="ZoneTexte 5">
            <a:extLst>
              <a:ext uri="{FF2B5EF4-FFF2-40B4-BE49-F238E27FC236}">
                <a16:creationId xmlns:a16="http://schemas.microsoft.com/office/drawing/2014/main" id="{1A35B8D2-57F9-6741-99FC-2ACC9D5C266E}"/>
              </a:ext>
            </a:extLst>
          </p:cNvPr>
          <p:cNvSpPr txBox="1"/>
          <p:nvPr/>
        </p:nvSpPr>
        <p:spPr>
          <a:xfrm>
            <a:off x="875226" y="4784333"/>
            <a:ext cx="1869423" cy="523220"/>
          </a:xfrm>
          <a:prstGeom prst="rect">
            <a:avLst/>
          </a:prstGeom>
          <a:noFill/>
        </p:spPr>
        <p:txBody>
          <a:bodyPr wrap="none" rtlCol="0">
            <a:spAutoFit/>
          </a:bodyPr>
          <a:lstStyle/>
          <a:p>
            <a:r>
              <a:rPr lang="fr-FR" sz="2800" dirty="0">
                <a:latin typeface="Times New Roman" panose="02020603050405020304" pitchFamily="18" charset="0"/>
                <a:cs typeface="Times New Roman" panose="02020603050405020304" pitchFamily="18" charset="0"/>
              </a:rPr>
              <a:t>Feuille d’or</a:t>
            </a:r>
          </a:p>
        </p:txBody>
      </p:sp>
      <p:sp>
        <p:nvSpPr>
          <p:cNvPr id="7" name="ZoneTexte 6">
            <a:extLst>
              <a:ext uri="{FF2B5EF4-FFF2-40B4-BE49-F238E27FC236}">
                <a16:creationId xmlns:a16="http://schemas.microsoft.com/office/drawing/2014/main" id="{A1153BCE-AF6A-2C4E-89F7-209C336C9CCC}"/>
              </a:ext>
            </a:extLst>
          </p:cNvPr>
          <p:cNvSpPr txBox="1"/>
          <p:nvPr/>
        </p:nvSpPr>
        <p:spPr>
          <a:xfrm>
            <a:off x="5284407" y="5595731"/>
            <a:ext cx="2137124" cy="523220"/>
          </a:xfrm>
          <a:prstGeom prst="rect">
            <a:avLst/>
          </a:prstGeom>
          <a:noFill/>
        </p:spPr>
        <p:txBody>
          <a:bodyPr wrap="none" rtlCol="0">
            <a:spAutoFit/>
          </a:bodyPr>
          <a:lstStyle/>
          <a:p>
            <a:r>
              <a:rPr lang="fr-FR" sz="2800" dirty="0">
                <a:latin typeface="Times New Roman" panose="02020603050405020304" pitchFamily="18" charset="0"/>
                <a:cs typeface="Times New Roman" panose="02020603050405020304" pitchFamily="18" charset="0"/>
              </a:rPr>
              <a:t>Boule à dorer</a:t>
            </a:r>
          </a:p>
        </p:txBody>
      </p:sp>
      <p:pic>
        <p:nvPicPr>
          <p:cNvPr id="8" name="Image 7" descr="Une image contenant fruit, dessin, alimentation&#10;&#10;Description générée automatiquement">
            <a:extLst>
              <a:ext uri="{FF2B5EF4-FFF2-40B4-BE49-F238E27FC236}">
                <a16:creationId xmlns:a16="http://schemas.microsoft.com/office/drawing/2014/main" id="{CC574AC6-D64D-0B41-8066-CFE86332A765}"/>
              </a:ext>
            </a:extLst>
          </p:cNvPr>
          <p:cNvPicPr>
            <a:picLocks noChangeAspect="1"/>
          </p:cNvPicPr>
          <p:nvPr/>
        </p:nvPicPr>
        <p:blipFill>
          <a:blip r:embed="rId4"/>
          <a:stretch>
            <a:fillRect/>
          </a:stretch>
        </p:blipFill>
        <p:spPr>
          <a:xfrm>
            <a:off x="9427336" y="2182236"/>
            <a:ext cx="2592470" cy="1709321"/>
          </a:xfrm>
          <a:prstGeom prst="rect">
            <a:avLst/>
          </a:prstGeom>
        </p:spPr>
      </p:pic>
      <p:sp>
        <p:nvSpPr>
          <p:cNvPr id="9" name="ZoneTexte 8">
            <a:extLst>
              <a:ext uri="{FF2B5EF4-FFF2-40B4-BE49-F238E27FC236}">
                <a16:creationId xmlns:a16="http://schemas.microsoft.com/office/drawing/2014/main" id="{66E66516-7B35-DD42-99FB-526EBB0CD410}"/>
              </a:ext>
            </a:extLst>
          </p:cNvPr>
          <p:cNvSpPr txBox="1"/>
          <p:nvPr/>
        </p:nvSpPr>
        <p:spPr>
          <a:xfrm>
            <a:off x="9846401" y="4322668"/>
            <a:ext cx="1901483"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Pilules dorées</a:t>
            </a:r>
          </a:p>
        </p:txBody>
      </p:sp>
    </p:spTree>
    <p:extLst>
      <p:ext uri="{BB962C8B-B14F-4D97-AF65-F5344CB8AC3E}">
        <p14:creationId xmlns:p14="http://schemas.microsoft.com/office/powerpoint/2010/main" val="6758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98CE1C3-617D-F546-8FF4-EEEB78AD5533}"/>
              </a:ext>
            </a:extLst>
          </p:cNvPr>
          <p:cNvSpPr txBox="1"/>
          <p:nvPr/>
        </p:nvSpPr>
        <p:spPr>
          <a:xfrm>
            <a:off x="554065" y="975616"/>
            <a:ext cx="4006225" cy="4031873"/>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CONSERVATION</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On conserve les pilules</a:t>
            </a:r>
          </a:p>
          <a:p>
            <a:r>
              <a:rPr lang="fr-FR" sz="3200" dirty="0">
                <a:latin typeface="Times New Roman" panose="02020603050405020304" pitchFamily="18" charset="0"/>
                <a:cs typeface="Times New Roman" panose="02020603050405020304" pitchFamily="18" charset="0"/>
              </a:rPr>
              <a:t>sous forme de masse</a:t>
            </a:r>
          </a:p>
          <a:p>
            <a:r>
              <a:rPr lang="fr-FR" sz="3200" dirty="0">
                <a:latin typeface="Times New Roman" panose="02020603050405020304" pitchFamily="18" charset="0"/>
                <a:cs typeface="Times New Roman" panose="02020603050405020304" pitchFamily="18" charset="0"/>
              </a:rPr>
              <a:t>pilulaire, renfermée</a:t>
            </a:r>
          </a:p>
          <a:p>
            <a:r>
              <a:rPr lang="fr-FR" sz="3200" dirty="0">
                <a:latin typeface="Times New Roman" panose="02020603050405020304" pitchFamily="18" charset="0"/>
                <a:cs typeface="Times New Roman" panose="02020603050405020304" pitchFamily="18" charset="0"/>
              </a:rPr>
              <a:t>dans un sac de peau,</a:t>
            </a:r>
          </a:p>
          <a:p>
            <a:r>
              <a:rPr lang="fr-FR" sz="3200" dirty="0">
                <a:latin typeface="Times New Roman" panose="02020603050405020304" pitchFamily="18" charset="0"/>
                <a:cs typeface="Times New Roman" panose="02020603050405020304" pitchFamily="18" charset="0"/>
              </a:rPr>
              <a:t>puis on place le sac </a:t>
            </a:r>
          </a:p>
          <a:p>
            <a:r>
              <a:rPr lang="fr-FR" sz="3200" dirty="0">
                <a:latin typeface="Times New Roman" panose="02020603050405020304" pitchFamily="18" charset="0"/>
                <a:cs typeface="Times New Roman" panose="02020603050405020304" pitchFamily="18" charset="0"/>
              </a:rPr>
              <a:t>dans un pilulier.</a:t>
            </a:r>
          </a:p>
        </p:txBody>
      </p:sp>
      <p:pic>
        <p:nvPicPr>
          <p:cNvPr id="5" name="Image 4" descr="Une image contenant tasse, table, café, plante&#10;&#10;Description générée automatiquement">
            <a:extLst>
              <a:ext uri="{FF2B5EF4-FFF2-40B4-BE49-F238E27FC236}">
                <a16:creationId xmlns:a16="http://schemas.microsoft.com/office/drawing/2014/main" id="{13A17005-EA99-CF43-905D-67CAC55215C2}"/>
              </a:ext>
            </a:extLst>
          </p:cNvPr>
          <p:cNvPicPr>
            <a:picLocks noChangeAspect="1"/>
          </p:cNvPicPr>
          <p:nvPr/>
        </p:nvPicPr>
        <p:blipFill>
          <a:blip r:embed="rId2"/>
          <a:stretch>
            <a:fillRect/>
          </a:stretch>
        </p:blipFill>
        <p:spPr>
          <a:xfrm>
            <a:off x="8398709" y="1078764"/>
            <a:ext cx="3489695" cy="4866127"/>
          </a:xfrm>
          <a:prstGeom prst="rect">
            <a:avLst/>
          </a:prstGeom>
        </p:spPr>
      </p:pic>
      <p:pic>
        <p:nvPicPr>
          <p:cNvPr id="6" name="Image 5" descr="IMG_0444.jpg">
            <a:extLst>
              <a:ext uri="{FF2B5EF4-FFF2-40B4-BE49-F238E27FC236}">
                <a16:creationId xmlns:a16="http://schemas.microsoft.com/office/drawing/2014/main" id="{76519723-CC83-1149-98FD-C0FC88000B4D}"/>
              </a:ext>
            </a:extLst>
          </p:cNvPr>
          <p:cNvPicPr>
            <a:picLocks noChangeAspect="1"/>
          </p:cNvPicPr>
          <p:nvPr/>
        </p:nvPicPr>
        <p:blipFill>
          <a:blip r:embed="rId3"/>
          <a:stretch>
            <a:fillRect/>
          </a:stretch>
        </p:blipFill>
        <p:spPr>
          <a:xfrm>
            <a:off x="4960882" y="1078764"/>
            <a:ext cx="3437827" cy="4866127"/>
          </a:xfrm>
          <a:prstGeom prst="rect">
            <a:avLst/>
          </a:prstGeom>
        </p:spPr>
      </p:pic>
      <p:sp>
        <p:nvSpPr>
          <p:cNvPr id="2" name="ZoneTexte 1">
            <a:extLst>
              <a:ext uri="{FF2B5EF4-FFF2-40B4-BE49-F238E27FC236}">
                <a16:creationId xmlns:a16="http://schemas.microsoft.com/office/drawing/2014/main" id="{B2FF354C-4DD6-BA4A-A78A-88F5BC3430F2}"/>
              </a:ext>
            </a:extLst>
          </p:cNvPr>
          <p:cNvSpPr txBox="1"/>
          <p:nvPr/>
        </p:nvSpPr>
        <p:spPr>
          <a:xfrm>
            <a:off x="7028121" y="6209414"/>
            <a:ext cx="2601994"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ROUEN fin XVIII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902985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ois, légume&#10;&#10;Description générée automatiquement">
            <a:extLst>
              <a:ext uri="{FF2B5EF4-FFF2-40B4-BE49-F238E27FC236}">
                <a16:creationId xmlns:a16="http://schemas.microsoft.com/office/drawing/2014/main" id="{6519A0B4-646F-7F4B-AEC3-34FB685802E9}"/>
              </a:ext>
            </a:extLst>
          </p:cNvPr>
          <p:cNvPicPr>
            <a:picLocks noChangeAspect="1"/>
          </p:cNvPicPr>
          <p:nvPr/>
        </p:nvPicPr>
        <p:blipFill>
          <a:blip r:embed="rId2"/>
          <a:stretch>
            <a:fillRect/>
          </a:stretch>
        </p:blipFill>
        <p:spPr>
          <a:xfrm>
            <a:off x="4128186" y="371456"/>
            <a:ext cx="7728996" cy="6115087"/>
          </a:xfrm>
          <a:prstGeom prst="rect">
            <a:avLst/>
          </a:prstGeom>
        </p:spPr>
      </p:pic>
      <p:sp>
        <p:nvSpPr>
          <p:cNvPr id="6" name="ZoneTexte 5">
            <a:extLst>
              <a:ext uri="{FF2B5EF4-FFF2-40B4-BE49-F238E27FC236}">
                <a16:creationId xmlns:a16="http://schemas.microsoft.com/office/drawing/2014/main" id="{4B253B03-25EC-B447-BA97-80C0F59E275E}"/>
              </a:ext>
            </a:extLst>
          </p:cNvPr>
          <p:cNvSpPr txBox="1"/>
          <p:nvPr/>
        </p:nvSpPr>
        <p:spPr>
          <a:xfrm>
            <a:off x="595423" y="1050038"/>
            <a:ext cx="3046027" cy="3046988"/>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Boîte cylindrique</a:t>
            </a:r>
          </a:p>
          <a:p>
            <a:r>
              <a:rPr lang="fr-FR" sz="3200" dirty="0">
                <a:latin typeface="Times New Roman" panose="02020603050405020304" pitchFamily="18" charset="0"/>
                <a:cs typeface="Times New Roman" panose="02020603050405020304" pitchFamily="18" charset="0"/>
              </a:rPr>
              <a:t>en carton </a:t>
            </a:r>
          </a:p>
          <a:p>
            <a:r>
              <a:rPr lang="fr-FR" sz="3200" dirty="0">
                <a:latin typeface="Times New Roman" panose="02020603050405020304" pitchFamily="18" charset="0"/>
                <a:cs typeface="Times New Roman" panose="02020603050405020304" pitchFamily="18" charset="0"/>
              </a:rPr>
              <a:t>remise au patient</a:t>
            </a:r>
          </a:p>
          <a:p>
            <a:endParaRPr lang="fr-FR" sz="3200" dirty="0">
              <a:latin typeface="Times New Roman" panose="02020603050405020304" pitchFamily="18"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début XX</a:t>
            </a:r>
            <a:r>
              <a:rPr lang="fr-FR" sz="3200" baseline="30000" dirty="0">
                <a:latin typeface="Times New Roman" panose="02020603050405020304" pitchFamily="18" charset="0"/>
                <a:cs typeface="Times New Roman" panose="02020603050405020304" pitchFamily="18" charset="0"/>
              </a:rPr>
              <a:t>e</a:t>
            </a:r>
            <a:r>
              <a:rPr lang="fr-FR" sz="3200" dirty="0">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2447030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F5F54E7-6A7A-F742-820F-8E059893BAA5}"/>
              </a:ext>
            </a:extLst>
          </p:cNvPr>
          <p:cNvSpPr txBox="1"/>
          <p:nvPr/>
        </p:nvSpPr>
        <p:spPr>
          <a:xfrm>
            <a:off x="2743200" y="2236573"/>
            <a:ext cx="6352829" cy="1938992"/>
          </a:xfrm>
          <a:prstGeom prst="rect">
            <a:avLst/>
          </a:prstGeom>
          <a:noFill/>
        </p:spPr>
        <p:txBody>
          <a:bodyPr wrap="none" rtlCol="0">
            <a:spAutoFit/>
          </a:bodyPr>
          <a:lstStyle/>
          <a:p>
            <a:pPr algn="ctr"/>
            <a:r>
              <a:rPr lang="fr-FR" sz="4000" dirty="0">
                <a:latin typeface="Times New Roman" panose="02020603050405020304" pitchFamily="18" charset="0"/>
                <a:cs typeface="Times New Roman" panose="02020603050405020304" pitchFamily="18" charset="0"/>
              </a:rPr>
              <a:t>1- FORMES DESTINÉES </a:t>
            </a:r>
          </a:p>
          <a:p>
            <a:pPr algn="ctr"/>
            <a:r>
              <a:rPr lang="fr-FR" sz="4000" dirty="0">
                <a:latin typeface="Times New Roman" panose="02020603050405020304" pitchFamily="18" charset="0"/>
                <a:cs typeface="Times New Roman" panose="02020603050405020304" pitchFamily="18" charset="0"/>
              </a:rPr>
              <a:t>À UNE ADMINISTRATION </a:t>
            </a:r>
          </a:p>
          <a:p>
            <a:pPr algn="ctr"/>
            <a:r>
              <a:rPr lang="fr-FR" sz="4000" dirty="0">
                <a:latin typeface="Times New Roman" panose="02020603050405020304" pitchFamily="18" charset="0"/>
                <a:cs typeface="Times New Roman" panose="02020603050405020304" pitchFamily="18" charset="0"/>
              </a:rPr>
              <a:t>PAR VOIE ORALE</a:t>
            </a:r>
          </a:p>
        </p:txBody>
      </p:sp>
    </p:spTree>
    <p:extLst>
      <p:ext uri="{BB962C8B-B14F-4D97-AF65-F5344CB8AC3E}">
        <p14:creationId xmlns:p14="http://schemas.microsoft.com/office/powerpoint/2010/main" val="2810937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48FFF3A-7913-9E43-8F5A-226A833CE0D8}"/>
              </a:ext>
            </a:extLst>
          </p:cNvPr>
          <p:cNvSpPr txBox="1"/>
          <p:nvPr/>
        </p:nvSpPr>
        <p:spPr>
          <a:xfrm>
            <a:off x="559067" y="329938"/>
            <a:ext cx="11176458" cy="6001643"/>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Un cas particulier pittoresque: la pilule perpétuelle.</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La pilule formée à partir du régule d’antimoine fondu peut être</a:t>
            </a:r>
          </a:p>
          <a:p>
            <a:r>
              <a:rPr lang="fr-FR" sz="3200" dirty="0">
                <a:latin typeface="Times New Roman" panose="02020603050405020304" pitchFamily="18" charset="0"/>
                <a:cs typeface="Times New Roman" panose="02020603050405020304" pitchFamily="18" charset="0"/>
              </a:rPr>
              <a:t>administrée plusieurs fois, sans perdre son effet purgatif.</a:t>
            </a:r>
          </a:p>
          <a:p>
            <a:r>
              <a:rPr lang="fr-FR" sz="3200" dirty="0">
                <a:latin typeface="Times New Roman" panose="02020603050405020304" pitchFamily="18" charset="0"/>
                <a:cs typeface="Times New Roman" panose="02020603050405020304" pitchFamily="18" charset="0"/>
              </a:rPr>
              <a:t>D’où son nom de pilule perpétuelle.</a:t>
            </a:r>
          </a:p>
          <a:p>
            <a:r>
              <a:rPr lang="fr-FR" sz="3200" dirty="0">
                <a:latin typeface="Times New Roman" panose="02020603050405020304" pitchFamily="18" charset="0"/>
                <a:cs typeface="Times New Roman" panose="02020603050405020304" pitchFamily="18" charset="0"/>
              </a:rPr>
              <a:t>On la lave et on la garde pour l’administrer à nouveau en cas</a:t>
            </a:r>
          </a:p>
          <a:p>
            <a:r>
              <a:rPr lang="fr-FR" sz="3200" dirty="0">
                <a:latin typeface="Times New Roman" panose="02020603050405020304" pitchFamily="18" charset="0"/>
                <a:cs typeface="Times New Roman" panose="02020603050405020304" pitchFamily="18" charset="0"/>
              </a:rPr>
              <a:t>de besoin.</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Elle semble ne pas perdre de son volume. Toutefois Lémery</a:t>
            </a:r>
          </a:p>
          <a:p>
            <a:r>
              <a:rPr lang="fr-FR" sz="3200" dirty="0">
                <a:latin typeface="Times New Roman" panose="02020603050405020304" pitchFamily="18" charset="0"/>
                <a:cs typeface="Times New Roman" panose="02020603050405020304" pitchFamily="18" charset="0"/>
              </a:rPr>
              <a:t>signale qu’elle perd du poids très légèrement et que son activité </a:t>
            </a:r>
          </a:p>
          <a:p>
            <a:r>
              <a:rPr lang="fr-FR" sz="3200" dirty="0">
                <a:latin typeface="Times New Roman" panose="02020603050405020304" pitchFamily="18" charset="0"/>
                <a:cs typeface="Times New Roman" panose="02020603050405020304" pitchFamily="18" charset="0"/>
              </a:rPr>
              <a:t>s’atténue après une trentaine de passage.</a:t>
            </a:r>
          </a:p>
          <a:p>
            <a:r>
              <a:rPr lang="fr-FR" sz="3200" dirty="0">
                <a:latin typeface="Times New Roman" panose="02020603050405020304" pitchFamily="18" charset="0"/>
                <a:cs typeface="Times New Roman" panose="02020603050405020304" pitchFamily="18" charset="0"/>
              </a:rPr>
              <a:t>Il convient alors de râper sa surface et elle fonctionnera à nouveau.</a:t>
            </a:r>
          </a:p>
        </p:txBody>
      </p:sp>
    </p:spTree>
    <p:extLst>
      <p:ext uri="{BB962C8B-B14F-4D97-AF65-F5344CB8AC3E}">
        <p14:creationId xmlns:p14="http://schemas.microsoft.com/office/powerpoint/2010/main" val="1646408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D30F2A-6EC2-4A42-9AF0-DAE4BF5E182E}"/>
              </a:ext>
            </a:extLst>
          </p:cNvPr>
          <p:cNvSpPr/>
          <p:nvPr/>
        </p:nvSpPr>
        <p:spPr>
          <a:xfrm>
            <a:off x="839972" y="148856"/>
            <a:ext cx="11164186"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TROCHISQUES :</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Etymologie: du mot grec </a:t>
            </a:r>
            <a:r>
              <a:rPr lang="fr-FR" sz="3200" dirty="0">
                <a:latin typeface="Times New Roman" panose="02020603050405020304" pitchFamily="18" charset="0"/>
                <a:ea typeface="Calibri" panose="020F0502020204030204" pitchFamily="34" charset="0"/>
                <a:cs typeface="Times New Roman" panose="02020603050405020304" pitchFamily="18" charset="0"/>
                <a:sym typeface="Symbol" pitchFamily="2" charset="2"/>
              </a:rPr>
              <a:t></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latin typeface="Times New Roman" panose="02020603050405020304" pitchFamily="18" charset="0"/>
                <a:ea typeface="Calibri" panose="020F0502020204030204" pitchFamily="34" charset="0"/>
                <a:cs typeface="Times New Roman" panose="02020603050405020304" pitchFamily="18" charset="0"/>
              </a:rPr>
              <a:t>trochiskos</a:t>
            </a:r>
            <a:r>
              <a:rPr lang="fr-FR" sz="3200" i="1" dirty="0">
                <a:latin typeface="Times New Roman" panose="02020603050405020304" pitchFamily="18" charset="0"/>
                <a:ea typeface="Calibri" panose="020F0502020204030204" pitchFamily="34" charset="0"/>
                <a:cs typeface="Times New Roman" panose="02020603050405020304" pitchFamily="18" charset="0"/>
              </a:rPr>
              <a:t>,</a:t>
            </a:r>
            <a:r>
              <a:rPr lang="fr-FR" sz="3200" dirty="0">
                <a:latin typeface="Times New Roman" panose="02020603050405020304" pitchFamily="18" charset="0"/>
                <a:ea typeface="Calibri" panose="020F0502020204030204" pitchFamily="34" charset="0"/>
                <a:cs typeface="Times New Roman" panose="02020603050405020304" pitchFamily="18" charset="0"/>
              </a:rPr>
              <a:t> petite rondelle, Lémery les décrit ainsi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composition de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medicaments</a:t>
            </a:r>
            <a:r>
              <a:rPr lang="fr-FR" sz="3200" dirty="0">
                <a:latin typeface="Times New Roman" panose="02020603050405020304" pitchFamily="18" charset="0"/>
                <a:ea typeface="Calibri" panose="020F0502020204030204" pitchFamily="34" charset="0"/>
                <a:cs typeface="Times New Roman" panose="02020603050405020304" pitchFamily="18" charset="0"/>
              </a:rPr>
              <a:t> qu’on réduit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premierement</a:t>
            </a:r>
            <a:r>
              <a:rPr lang="fr-FR" sz="3200" dirty="0">
                <a:latin typeface="Times New Roman" panose="02020603050405020304" pitchFamily="18" charset="0"/>
                <a:ea typeface="Calibri" panose="020F0502020204030204" pitchFamily="34" charset="0"/>
                <a:cs typeface="Times New Roman" panose="02020603050405020304" pitchFamily="18" charset="0"/>
              </a:rPr>
              <a:t> en masse dure comme celle des pilules, puis on la forme en de petits morceaux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tantost</a:t>
            </a:r>
            <a:r>
              <a:rPr lang="fr-FR" sz="3200" dirty="0">
                <a:latin typeface="Times New Roman" panose="02020603050405020304" pitchFamily="18" charset="0"/>
                <a:ea typeface="Calibri" panose="020F0502020204030204" pitchFamily="34" charset="0"/>
                <a:cs typeface="Times New Roman" panose="02020603050405020304" pitchFamily="18" charset="0"/>
              </a:rPr>
              <a:t> longuets,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tantost</a:t>
            </a:r>
            <a:r>
              <a:rPr lang="fr-FR" sz="3200" dirty="0">
                <a:latin typeface="Times New Roman" panose="02020603050405020304" pitchFamily="18" charset="0"/>
                <a:ea typeface="Calibri" panose="020F0502020204030204" pitchFamily="34" charset="0"/>
                <a:cs typeface="Times New Roman" panose="02020603050405020304" pitchFamily="18" charset="0"/>
              </a:rPr>
              <a:t> ronds,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tantost</a:t>
            </a:r>
            <a:r>
              <a:rPr lang="fr-FR" sz="3200" dirty="0">
                <a:latin typeface="Times New Roman" panose="02020603050405020304" pitchFamily="18" charset="0"/>
                <a:ea typeface="Calibri" panose="020F0502020204030204" pitchFamily="34" charset="0"/>
                <a:cs typeface="Times New Roman" panose="02020603050405020304" pitchFamily="18" charset="0"/>
              </a:rPr>
              <a:t> carrez,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tantost</a:t>
            </a:r>
            <a:r>
              <a:rPr lang="fr-FR" sz="3200" dirty="0">
                <a:latin typeface="Times New Roman" panose="02020603050405020304" pitchFamily="18" charset="0"/>
                <a:ea typeface="Calibri" panose="020F0502020204030204" pitchFamily="34" charset="0"/>
                <a:cs typeface="Times New Roman" panose="02020603050405020304" pitchFamily="18" charset="0"/>
              </a:rPr>
              <a:t> triangulaires, &amp; on les fait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secher</a:t>
            </a:r>
            <a:r>
              <a:rPr lang="fr-FR" sz="3200" dirty="0">
                <a:latin typeface="Times New Roman" panose="02020603050405020304" pitchFamily="18" charset="0"/>
                <a:ea typeface="Calibri" panose="020F0502020204030204" pitchFamily="34" charset="0"/>
                <a:cs typeface="Times New Roman" panose="02020603050405020304" pitchFamily="18" charset="0"/>
              </a:rPr>
              <a:t>.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configuration n’en est donc absolument pas définie. On assimile généralement le trochisque à une sorte de pastille, dépourvue de sucre.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trochisques de vipère, les trochisques de scille et les trochisques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Hedicroï</a:t>
            </a:r>
            <a:r>
              <a:rPr lang="fr-FR" sz="3200" dirty="0">
                <a:latin typeface="Times New Roman" panose="02020603050405020304" pitchFamily="18" charset="0"/>
                <a:ea typeface="Calibri" panose="020F0502020204030204" pitchFamily="34" charset="0"/>
                <a:cs typeface="Times New Roman" panose="02020603050405020304" pitchFamily="18" charset="0"/>
              </a:rPr>
              <a:t> entrent dans la composition de la thériaque.</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6394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lanc, verre, porcelaine&#10;&#10;Description générée automatiquement">
            <a:extLst>
              <a:ext uri="{FF2B5EF4-FFF2-40B4-BE49-F238E27FC236}">
                <a16:creationId xmlns:a16="http://schemas.microsoft.com/office/drawing/2014/main" id="{7A0724F4-158F-834D-9D16-D99A8ED51E35}"/>
              </a:ext>
            </a:extLst>
          </p:cNvPr>
          <p:cNvPicPr>
            <a:picLocks noChangeAspect="1"/>
          </p:cNvPicPr>
          <p:nvPr/>
        </p:nvPicPr>
        <p:blipFill>
          <a:blip r:embed="rId2"/>
          <a:stretch>
            <a:fillRect/>
          </a:stretch>
        </p:blipFill>
        <p:spPr>
          <a:xfrm>
            <a:off x="1116740" y="245988"/>
            <a:ext cx="4431506" cy="6175633"/>
          </a:xfrm>
          <a:prstGeom prst="rect">
            <a:avLst/>
          </a:prstGeom>
        </p:spPr>
      </p:pic>
      <p:pic>
        <p:nvPicPr>
          <p:cNvPr id="5" name="Image 4" descr="Une image contenant plante, peint, conteneur, très coloré&#10;&#10;Description générée automatiquement">
            <a:extLst>
              <a:ext uri="{FF2B5EF4-FFF2-40B4-BE49-F238E27FC236}">
                <a16:creationId xmlns:a16="http://schemas.microsoft.com/office/drawing/2014/main" id="{EF9CE72B-4530-9048-868A-20BA04C43BD0}"/>
              </a:ext>
            </a:extLst>
          </p:cNvPr>
          <p:cNvPicPr>
            <a:picLocks noChangeAspect="1"/>
          </p:cNvPicPr>
          <p:nvPr/>
        </p:nvPicPr>
        <p:blipFill>
          <a:blip r:embed="rId3"/>
          <a:stretch>
            <a:fillRect/>
          </a:stretch>
        </p:blipFill>
        <p:spPr>
          <a:xfrm>
            <a:off x="6643755" y="197253"/>
            <a:ext cx="4341402" cy="6265433"/>
          </a:xfrm>
          <a:prstGeom prst="rect">
            <a:avLst/>
          </a:prstGeom>
        </p:spPr>
      </p:pic>
    </p:spTree>
    <p:extLst>
      <p:ext uri="{BB962C8B-B14F-4D97-AF65-F5344CB8AC3E}">
        <p14:creationId xmlns:p14="http://schemas.microsoft.com/office/powerpoint/2010/main" val="2744462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mur, objets en céramique, bleu&#10;&#10;Description générée automatiquement">
            <a:extLst>
              <a:ext uri="{FF2B5EF4-FFF2-40B4-BE49-F238E27FC236}">
                <a16:creationId xmlns:a16="http://schemas.microsoft.com/office/drawing/2014/main" id="{78F76926-CEDE-E3F8-39E6-288932526323}"/>
              </a:ext>
            </a:extLst>
          </p:cNvPr>
          <p:cNvPicPr>
            <a:picLocks noChangeAspect="1"/>
          </p:cNvPicPr>
          <p:nvPr/>
        </p:nvPicPr>
        <p:blipFill>
          <a:blip r:embed="rId2"/>
          <a:stretch>
            <a:fillRect/>
          </a:stretch>
        </p:blipFill>
        <p:spPr>
          <a:xfrm>
            <a:off x="1326896" y="23644"/>
            <a:ext cx="9538207" cy="6810712"/>
          </a:xfrm>
          <a:prstGeom prst="rect">
            <a:avLst/>
          </a:prstGeom>
        </p:spPr>
      </p:pic>
    </p:spTree>
    <p:extLst>
      <p:ext uri="{BB962C8B-B14F-4D97-AF65-F5344CB8AC3E}">
        <p14:creationId xmlns:p14="http://schemas.microsoft.com/office/powerpoint/2010/main" val="2933468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8AC6EBE-A3CA-2744-AA54-A6B2EEC08011}"/>
              </a:ext>
            </a:extLst>
          </p:cNvPr>
          <p:cNvSpPr txBox="1"/>
          <p:nvPr/>
        </p:nvSpPr>
        <p:spPr>
          <a:xfrm>
            <a:off x="3562293" y="3075057"/>
            <a:ext cx="5067413" cy="707886"/>
          </a:xfrm>
          <a:prstGeom prst="rect">
            <a:avLst/>
          </a:prstGeom>
          <a:noFill/>
        </p:spPr>
        <p:txBody>
          <a:bodyPr wrap="none" rtlCol="0">
            <a:spAutoFit/>
          </a:bodyPr>
          <a:lstStyle/>
          <a:p>
            <a:r>
              <a:rPr lang="fr-FR" sz="4000" i="1" dirty="0">
                <a:latin typeface="Symbol" pitchFamily="2" charset="2"/>
                <a:cs typeface="Times New Roman" panose="02020603050405020304" pitchFamily="18" charset="0"/>
              </a:rPr>
              <a:t>b</a:t>
            </a:r>
            <a:r>
              <a:rPr lang="fr-FR" sz="4000" i="1" dirty="0">
                <a:latin typeface="Times New Roman" panose="02020603050405020304" pitchFamily="18" charset="0"/>
                <a:cs typeface="Times New Roman" panose="02020603050405020304" pitchFamily="18" charset="0"/>
              </a:rPr>
              <a:t>-FORMES LIQUIDES</a:t>
            </a:r>
          </a:p>
        </p:txBody>
      </p:sp>
    </p:spTree>
    <p:extLst>
      <p:ext uri="{BB962C8B-B14F-4D97-AF65-F5344CB8AC3E}">
        <p14:creationId xmlns:p14="http://schemas.microsoft.com/office/powerpoint/2010/main" val="2484716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A41C-2015-4742-9CE0-2E5F48459D51}"/>
              </a:ext>
            </a:extLst>
          </p:cNvPr>
          <p:cNvSpPr/>
          <p:nvPr/>
        </p:nvSpPr>
        <p:spPr>
          <a:xfrm>
            <a:off x="457199" y="435934"/>
            <a:ext cx="11259879"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APOZÈMES.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r>
              <a:rPr lang="fr-FR" sz="3200" dirty="0">
                <a:latin typeface="Times New Roman" panose="02020603050405020304" pitchFamily="18" charset="0"/>
                <a:ea typeface="Calibri" panose="020F0502020204030204" pitchFamily="34" charset="0"/>
              </a:rPr>
              <a:t>Etymologie: du grec </a:t>
            </a:r>
            <a:r>
              <a:rPr lang="fr-FR" sz="3200" dirty="0">
                <a:latin typeface="Times New Roman" panose="02020603050405020304" pitchFamily="18" charset="0"/>
                <a:ea typeface="Calibri" panose="020F0502020204030204" pitchFamily="34" charset="0"/>
                <a:cs typeface="Times New Roman" panose="02020603050405020304" pitchFamily="18" charset="0"/>
                <a:sym typeface="Symbol" pitchFamily="2" charset="2"/>
              </a:rPr>
              <a:t></a:t>
            </a:r>
            <a:r>
              <a:rPr lang="fr-FR" sz="3200" dirty="0">
                <a:latin typeface="Times New Roman" panose="02020603050405020304" pitchFamily="18" charset="0"/>
                <a:ea typeface="Calibri" panose="020F0502020204030204" pitchFamily="34" charset="0"/>
              </a:rPr>
              <a:t>, </a:t>
            </a:r>
            <a:r>
              <a:rPr lang="fr-FR" sz="3200" i="1" dirty="0" err="1">
                <a:latin typeface="Times New Roman" panose="02020603050405020304" pitchFamily="18" charset="0"/>
                <a:ea typeface="Calibri" panose="020F0502020204030204" pitchFamily="34" charset="0"/>
              </a:rPr>
              <a:t>Apozéma</a:t>
            </a:r>
            <a:r>
              <a:rPr lang="fr-FR" sz="3200" dirty="0">
                <a:latin typeface="Times New Roman" panose="02020603050405020304" pitchFamily="18" charset="0"/>
                <a:ea typeface="Calibri" panose="020F0502020204030204" pitchFamily="34" charset="0"/>
              </a:rPr>
              <a:t>,, décoction. </a:t>
            </a:r>
          </a:p>
          <a:p>
            <a:r>
              <a:rPr lang="fr-FR" sz="3200" dirty="0">
                <a:latin typeface="Times New Roman" panose="02020603050405020304" pitchFamily="18" charset="0"/>
                <a:ea typeface="Calibri" panose="020F0502020204030204" pitchFamily="34" charset="0"/>
              </a:rPr>
              <a:t>apozèmes : médicaments liquides résultant de la décoction de drogues végétales, racines, herbes, fleurs, fruits ou semences. Lémery parle de « forte décoction ». </a:t>
            </a:r>
          </a:p>
          <a:p>
            <a:r>
              <a:rPr lang="fr-FR" sz="3200" dirty="0">
                <a:latin typeface="Times New Roman" panose="02020603050405020304" pitchFamily="18" charset="0"/>
                <a:ea typeface="Calibri" panose="020F0502020204030204" pitchFamily="34" charset="0"/>
              </a:rPr>
              <a:t>Fabrication: Les drogues sont maintenues dans l’eau bouillante pendant des durées qui varient en fonction de leur consistance. </a:t>
            </a:r>
          </a:p>
          <a:p>
            <a:r>
              <a:rPr lang="fr-FR" sz="3200" dirty="0">
                <a:latin typeface="Times New Roman" panose="02020603050405020304" pitchFamily="18" charset="0"/>
                <a:ea typeface="Calibri" panose="020F0502020204030204" pitchFamily="34" charset="0"/>
              </a:rPr>
              <a:t>On introduit d’abord les drogues dures et compactes, comme les bois, les graines, ou les écorces, puis, après environ une demi-heure environ de cuisson, les substances plus fragiles, comme les feuilles et les fleurs. La préparation des apozèmes doit être extemporanée, car ces médicaments ne se conservent pas longtemps. </a:t>
            </a:r>
            <a:endParaRPr lang="fr-FR" sz="3200" dirty="0"/>
          </a:p>
        </p:txBody>
      </p:sp>
    </p:spTree>
    <p:extLst>
      <p:ext uri="{BB962C8B-B14F-4D97-AF65-F5344CB8AC3E}">
        <p14:creationId xmlns:p14="http://schemas.microsoft.com/office/powerpoint/2010/main" val="847041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F96F38-83D4-3C45-8D13-525096307C85}"/>
              </a:ext>
            </a:extLst>
          </p:cNvPr>
          <p:cNvSpPr/>
          <p:nvPr/>
        </p:nvSpPr>
        <p:spPr>
          <a:xfrm>
            <a:off x="882502" y="382770"/>
            <a:ext cx="10845210"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TISANES.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ptisane</a:t>
            </a:r>
            <a:r>
              <a:rPr lang="fr-FR" sz="3200" dirty="0">
                <a:latin typeface="Times New Roman" panose="02020603050405020304" pitchFamily="18" charset="0"/>
                <a:ea typeface="Calibri" panose="020F0502020204030204" pitchFamily="34" charset="0"/>
                <a:cs typeface="Times New Roman" panose="02020603050405020304" pitchFamily="18" charset="0"/>
              </a:rPr>
              <a:t>, ou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tizane</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Etymologie: du grec </a:t>
            </a:r>
            <a:r>
              <a:rPr lang="fr-FR" sz="3200" dirty="0">
                <a:latin typeface="Times New Roman" panose="02020603050405020304" pitchFamily="18" charset="0"/>
                <a:ea typeface="Calibri" panose="020F0502020204030204" pitchFamily="34" charset="0"/>
                <a:cs typeface="Times New Roman" panose="02020603050405020304" pitchFamily="18" charset="0"/>
                <a:sym typeface="Symbol" pitchFamily="2" charset="2"/>
              </a:rPr>
              <a:t></a:t>
            </a:r>
            <a:r>
              <a:rPr lang="fr-FR" sz="3200" dirty="0">
                <a:latin typeface="Times New Roman" panose="02020603050405020304" pitchFamily="18" charset="0"/>
                <a:ea typeface="Calibri" panose="020F0502020204030204" pitchFamily="34" charset="0"/>
                <a:cs typeface="Times New Roman" panose="02020603050405020304" pitchFamily="18" charset="0"/>
              </a:rPr>
              <a:t> qui signifie « monder l’orge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tisane d’orge qui est le modèle du genre se prépare effectivement avec de l’orge mondé.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Cette forme galénique ne diffère, selon Lémery, de l’apozème que par sa concentration : « La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tizane</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differe</a:t>
            </a:r>
            <a:r>
              <a:rPr lang="fr-FR" sz="3200" dirty="0">
                <a:latin typeface="Times New Roman" panose="02020603050405020304" pitchFamily="18" charset="0"/>
                <a:ea typeface="Calibri" panose="020F0502020204030204" pitchFamily="34" charset="0"/>
                <a:cs typeface="Times New Roman" panose="02020603050405020304" pitchFamily="18" charset="0"/>
              </a:rPr>
              <a:t> de la </a:t>
            </a:r>
            <a:r>
              <a:rPr lang="fr-FR" sz="3200" dirty="0" err="1">
                <a:latin typeface="Times New Roman" panose="02020603050405020304" pitchFamily="18" charset="0"/>
                <a:ea typeface="Calibri" panose="020F0502020204030204" pitchFamily="34" charset="0"/>
                <a:cs typeface="Times New Roman" panose="02020603050405020304" pitchFamily="18" charset="0"/>
              </a:rPr>
              <a:t>decoction</a:t>
            </a:r>
            <a:r>
              <a:rPr lang="fr-FR" sz="3200" dirty="0">
                <a:latin typeface="Times New Roman" panose="02020603050405020304" pitchFamily="18" charset="0"/>
                <a:ea typeface="Calibri" panose="020F0502020204030204" pitchFamily="34" charset="0"/>
                <a:cs typeface="Times New Roman" panose="02020603050405020304" pitchFamily="18" charset="0"/>
              </a:rPr>
              <a:t> seulement, en ce qu’elle n’est pas si chargée de drogues, car comme elle est employée pour le boire ordinaire, on la rend le moins désagréable qu’on peut.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0853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F7448-B537-7B4B-A2D0-E74928D0FD7D}"/>
              </a:ext>
            </a:extLst>
          </p:cNvPr>
          <p:cNvSpPr/>
          <p:nvPr/>
        </p:nvSpPr>
        <p:spPr>
          <a:xfrm>
            <a:off x="542260" y="329610"/>
            <a:ext cx="10951535"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INFUSIONS.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Cette forme galénique se prépare en faisant tremper des drogues dans un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menstrue</a:t>
            </a:r>
            <a:r>
              <a:rPr lang="fr-FR" sz="3200" dirty="0">
                <a:latin typeface="Times New Roman" panose="02020603050405020304" pitchFamily="18" charset="0"/>
                <a:ea typeface="Calibri" panose="020F0502020204030204" pitchFamily="34" charset="0"/>
                <a:cs typeface="Times New Roman" panose="02020603050405020304" pitchFamily="18" charset="0"/>
              </a:rPr>
              <a:t>, c’est à dire dans un solvant.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solvant peut être de l’eau, des eaux distillées, des vins, de l’esprit de vin, ou du vinaigre.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durée de l’infusion dépend de la nature des drogues. L’utilisation d’un chauffage peut être requise. </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teinture de roses se prépare ainsi comme une infusion, au sens actuel, en versant de l’eau bouillante sur les roses sèches, mais en ajoutant une goutte d’esprit de vitriol.</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7250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863FFC-CE96-1646-B1DB-95DE3A99E569}"/>
              </a:ext>
            </a:extLst>
          </p:cNvPr>
          <p:cNvSpPr/>
          <p:nvPr/>
        </p:nvSpPr>
        <p:spPr>
          <a:xfrm>
            <a:off x="1061484" y="712382"/>
            <a:ext cx="10069032"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POTIONS.</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Etymologie: du latin </a:t>
            </a:r>
            <a:r>
              <a:rPr lang="fr-FR" sz="3200" i="1" dirty="0" err="1">
                <a:latin typeface="Times New Roman" panose="02020603050405020304" pitchFamily="18" charset="0"/>
                <a:ea typeface="Calibri" panose="020F0502020204030204" pitchFamily="34" charset="0"/>
                <a:cs typeface="Times New Roman" panose="02020603050405020304" pitchFamily="18" charset="0"/>
              </a:rPr>
              <a:t>potio</a:t>
            </a:r>
            <a:r>
              <a:rPr lang="fr-FR" sz="3200" dirty="0">
                <a:latin typeface="Times New Roman" panose="02020603050405020304" pitchFamily="18" charset="0"/>
                <a:ea typeface="Calibri" panose="020F0502020204030204" pitchFamily="34" charset="0"/>
                <a:cs typeface="Times New Roman" panose="02020603050405020304" pitchFamily="18" charset="0"/>
              </a:rPr>
              <a:t> = breuvage</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médicaments liquides, destinés à être bus par le patient et résultant du mélange ou de la dissolution de poudres, de confections, d’électuaires ou de sirops, dans un liquide.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La formulation n’en est pas codifiée, mais composée par le prescripteur pour l’adapter à la maladie et au patient.</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0985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6935C7-7D84-ED4E-B4FB-4B3836EDC948}"/>
              </a:ext>
            </a:extLst>
          </p:cNvPr>
          <p:cNvSpPr/>
          <p:nvPr/>
        </p:nvSpPr>
        <p:spPr>
          <a:xfrm>
            <a:off x="598967" y="181957"/>
            <a:ext cx="10994065" cy="649408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SIROPS: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Etymologie: du latin médiéval </a:t>
            </a:r>
            <a:r>
              <a:rPr lang="fr-FR" sz="3200" i="1" dirty="0" err="1">
                <a:latin typeface="Times New Roman" panose="02020603050405020304" pitchFamily="18" charset="0"/>
                <a:ea typeface="Calibri" panose="020F0502020204030204" pitchFamily="34" charset="0"/>
                <a:cs typeface="Times New Roman" panose="02020603050405020304" pitchFamily="18" charset="0"/>
              </a:rPr>
              <a:t>syrupus</a:t>
            </a:r>
            <a:r>
              <a:rPr lang="fr-FR" sz="3200" dirty="0">
                <a:latin typeface="Times New Roman" panose="02020603050405020304" pitchFamily="18" charset="0"/>
                <a:ea typeface="Calibri" panose="020F0502020204030204" pitchFamily="34" charset="0"/>
                <a:cs typeface="Times New Roman" panose="02020603050405020304" pitchFamily="18" charset="0"/>
              </a:rPr>
              <a:t>, le mot sirop s’écrit le plus souvent «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syrop</a:t>
            </a:r>
            <a:r>
              <a:rPr lang="fr-FR" sz="3200" dirty="0">
                <a:latin typeface="Times New Roman" panose="02020603050405020304" pitchFamily="18" charset="0"/>
                <a:ea typeface="Calibri" panose="020F0502020204030204" pitchFamily="34" charset="0"/>
                <a:cs typeface="Times New Roman" panose="02020603050405020304" pitchFamily="18" charset="0"/>
              </a:rPr>
              <a:t> » jusqu’au XVIII</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Il est souvent abrégé en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Sy</a:t>
            </a:r>
            <a:r>
              <a:rPr lang="fr-FR" sz="3200" dirty="0">
                <a:latin typeface="Times New Roman" panose="02020603050405020304" pitchFamily="18" charset="0"/>
                <a:ea typeface="Calibri" panose="020F0502020204030204" pitchFamily="34" charset="0"/>
                <a:cs typeface="Times New Roman" panose="02020603050405020304" pitchFamily="18" charset="0"/>
              </a:rPr>
              <a:t>. dans les légendes des vases pharmaceutiques.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Constitution: résultent de la dissolution de substances médicamenteuses et d’une quantité importante de sucre dans l’eau.</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Rôle du sucre double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assurer une bonne conservation,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masquer les éventuelles saveurs désagréables.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6181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0F3919E-1E20-6A49-AD11-616F13FB6E8E}"/>
              </a:ext>
            </a:extLst>
          </p:cNvPr>
          <p:cNvSpPr txBox="1"/>
          <p:nvPr/>
        </p:nvSpPr>
        <p:spPr>
          <a:xfrm>
            <a:off x="2223786" y="2721114"/>
            <a:ext cx="8478603" cy="707886"/>
          </a:xfrm>
          <a:prstGeom prst="rect">
            <a:avLst/>
          </a:prstGeom>
          <a:noFill/>
        </p:spPr>
        <p:txBody>
          <a:bodyPr wrap="none" rtlCol="0">
            <a:spAutoFit/>
          </a:bodyPr>
          <a:lstStyle/>
          <a:p>
            <a:r>
              <a:rPr lang="fr-FR" sz="4000" i="1" dirty="0">
                <a:latin typeface="Symbol" pitchFamily="2" charset="2"/>
                <a:cs typeface="Times New Roman" panose="02020603050405020304" pitchFamily="18" charset="0"/>
              </a:rPr>
              <a:t>a-</a:t>
            </a:r>
            <a:r>
              <a:rPr lang="fr-FR" sz="4000" i="1" dirty="0">
                <a:latin typeface="Times New Roman" panose="02020603050405020304" pitchFamily="18" charset="0"/>
                <a:cs typeface="Times New Roman" panose="02020603050405020304" pitchFamily="18" charset="0"/>
              </a:rPr>
              <a:t>FORMES SOLIDES OU PÂTEUSES</a:t>
            </a:r>
          </a:p>
        </p:txBody>
      </p:sp>
    </p:spTree>
    <p:extLst>
      <p:ext uri="{BB962C8B-B14F-4D97-AF65-F5344CB8AC3E}">
        <p14:creationId xmlns:p14="http://schemas.microsoft.com/office/powerpoint/2010/main" val="93943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9BA762-0744-F949-A6A4-582926CEF03E}"/>
              </a:ext>
            </a:extLst>
          </p:cNvPr>
          <p:cNvSpPr/>
          <p:nvPr/>
        </p:nvSpPr>
        <p:spPr>
          <a:xfrm>
            <a:off x="1010094" y="786811"/>
            <a:ext cx="9877647" cy="5016758"/>
          </a:xfrm>
          <a:prstGeom prst="rect">
            <a:avLst/>
          </a:prstGeom>
        </p:spPr>
        <p:txBody>
          <a:bodyPr wrap="square">
            <a:spAutoFit/>
          </a:bodyPr>
          <a:lstStyle/>
          <a:p>
            <a:r>
              <a:rPr lang="fr-FR" sz="3200" dirty="0">
                <a:latin typeface="Times New Roman" panose="02020603050405020304" pitchFamily="18" charset="0"/>
                <a:ea typeface="Calibri" panose="020F0502020204030204" pitchFamily="34" charset="0"/>
                <a:cs typeface="Times New Roman" panose="02020603050405020304" pitchFamily="18" charset="0"/>
              </a:rPr>
              <a:t>Forme galénique, inconnue de Galien, introduite dans la pharmacie par les Arabes qui disposaient du sucre préparé à partir de la canne à sucre, plante absente du territoire européen. </a:t>
            </a:r>
          </a:p>
          <a:p>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Les statuts des communautés d’apothicaires interdisent de remplacer le sucre par le miel pour la confection des médicaments.</a:t>
            </a:r>
          </a:p>
          <a:p>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0941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bleu, table, assis, vase&#10;&#10;Description générée automatiquement">
            <a:extLst>
              <a:ext uri="{FF2B5EF4-FFF2-40B4-BE49-F238E27FC236}">
                <a16:creationId xmlns:a16="http://schemas.microsoft.com/office/drawing/2014/main" id="{EA92E7D7-4752-A443-87BE-BB54809585FA}"/>
              </a:ext>
            </a:extLst>
          </p:cNvPr>
          <p:cNvPicPr>
            <a:picLocks noChangeAspect="1"/>
          </p:cNvPicPr>
          <p:nvPr/>
        </p:nvPicPr>
        <p:blipFill>
          <a:blip r:embed="rId2"/>
          <a:stretch>
            <a:fillRect/>
          </a:stretch>
        </p:blipFill>
        <p:spPr>
          <a:xfrm>
            <a:off x="277558" y="1838857"/>
            <a:ext cx="3834102" cy="4552311"/>
          </a:xfrm>
          <a:prstGeom prst="rect">
            <a:avLst/>
          </a:prstGeom>
        </p:spPr>
      </p:pic>
      <p:pic>
        <p:nvPicPr>
          <p:cNvPr id="5" name="Image 4" descr="Une image contenant vase, assis, bleu, table&#10;&#10;Description générée automatiquement">
            <a:extLst>
              <a:ext uri="{FF2B5EF4-FFF2-40B4-BE49-F238E27FC236}">
                <a16:creationId xmlns:a16="http://schemas.microsoft.com/office/drawing/2014/main" id="{A07100EF-9610-B14B-B491-8EA56C6172A2}"/>
              </a:ext>
            </a:extLst>
          </p:cNvPr>
          <p:cNvPicPr>
            <a:picLocks noChangeAspect="1"/>
          </p:cNvPicPr>
          <p:nvPr/>
        </p:nvPicPr>
        <p:blipFill>
          <a:blip r:embed="rId3"/>
          <a:stretch>
            <a:fillRect/>
          </a:stretch>
        </p:blipFill>
        <p:spPr>
          <a:xfrm>
            <a:off x="8638694" y="1726384"/>
            <a:ext cx="3275747" cy="4664785"/>
          </a:xfrm>
          <a:prstGeom prst="rect">
            <a:avLst/>
          </a:prstGeom>
        </p:spPr>
      </p:pic>
      <p:pic>
        <p:nvPicPr>
          <p:cNvPr id="7" name="Image 6" descr="Une image contenant mur, intérieur, produit céramique, plante&#10;&#10;Description générée automatiquement">
            <a:extLst>
              <a:ext uri="{FF2B5EF4-FFF2-40B4-BE49-F238E27FC236}">
                <a16:creationId xmlns:a16="http://schemas.microsoft.com/office/drawing/2014/main" id="{E90D9A42-27AA-084F-AA01-604C5E521923}"/>
              </a:ext>
            </a:extLst>
          </p:cNvPr>
          <p:cNvPicPr>
            <a:picLocks noChangeAspect="1"/>
          </p:cNvPicPr>
          <p:nvPr/>
        </p:nvPicPr>
        <p:blipFill>
          <a:blip r:embed="rId4"/>
          <a:stretch>
            <a:fillRect/>
          </a:stretch>
        </p:blipFill>
        <p:spPr>
          <a:xfrm>
            <a:off x="4388999" y="1726384"/>
            <a:ext cx="3972356" cy="4664784"/>
          </a:xfrm>
          <a:prstGeom prst="rect">
            <a:avLst/>
          </a:prstGeom>
        </p:spPr>
      </p:pic>
      <p:sp>
        <p:nvSpPr>
          <p:cNvPr id="8" name="Rectangle 7">
            <a:extLst>
              <a:ext uri="{FF2B5EF4-FFF2-40B4-BE49-F238E27FC236}">
                <a16:creationId xmlns:a16="http://schemas.microsoft.com/office/drawing/2014/main" id="{449DC033-C694-F24E-9C2D-A02EA6B3B570}"/>
              </a:ext>
            </a:extLst>
          </p:cNvPr>
          <p:cNvSpPr/>
          <p:nvPr/>
        </p:nvSpPr>
        <p:spPr>
          <a:xfrm>
            <a:off x="1488557" y="297712"/>
            <a:ext cx="11025963" cy="1077218"/>
          </a:xfrm>
          <a:prstGeom prst="rect">
            <a:avLst/>
          </a:prstGeom>
        </p:spPr>
        <p:txBody>
          <a:bodyPr wrap="square">
            <a:spAutoFit/>
          </a:bodyPr>
          <a:lstStyle/>
          <a:p>
            <a:r>
              <a:rPr lang="fr-FR" sz="3200" dirty="0">
                <a:latin typeface="Times New Roman" panose="02020603050405020304" pitchFamily="18" charset="0"/>
                <a:ea typeface="Calibri" panose="020F0502020204030204" pitchFamily="34" charset="0"/>
                <a:cs typeface="Times New Roman" panose="02020603050405020304" pitchFamily="18" charset="0"/>
              </a:rPr>
              <a:t>Les sirops, liquides visqueux, sont préférentiellement </a:t>
            </a:r>
          </a:p>
          <a:p>
            <a:r>
              <a:rPr lang="fr-FR" sz="3200" dirty="0">
                <a:latin typeface="Times New Roman" panose="02020603050405020304" pitchFamily="18" charset="0"/>
                <a:ea typeface="Calibri" panose="020F0502020204030204" pitchFamily="34" charset="0"/>
                <a:cs typeface="Times New Roman" panose="02020603050405020304" pitchFamily="18" charset="0"/>
              </a:rPr>
              <a:t>conservés dans les chevrettes. </a:t>
            </a:r>
          </a:p>
        </p:txBody>
      </p:sp>
      <p:sp>
        <p:nvSpPr>
          <p:cNvPr id="2" name="ZoneTexte 1">
            <a:extLst>
              <a:ext uri="{FF2B5EF4-FFF2-40B4-BE49-F238E27FC236}">
                <a16:creationId xmlns:a16="http://schemas.microsoft.com/office/drawing/2014/main" id="{C66BB7EE-3DA6-4D44-8BCE-4E5A5C0B86B8}"/>
              </a:ext>
            </a:extLst>
          </p:cNvPr>
          <p:cNvSpPr txBox="1"/>
          <p:nvPr/>
        </p:nvSpPr>
        <p:spPr>
          <a:xfrm>
            <a:off x="861237" y="6375622"/>
            <a:ext cx="2954655"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ROME fin XVI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début XVII</a:t>
            </a:r>
            <a:r>
              <a:rPr lang="fr-FR" baseline="30000" dirty="0">
                <a:latin typeface="Times New Roman" panose="02020603050405020304" pitchFamily="18" charset="0"/>
                <a:cs typeface="Times New Roman" panose="02020603050405020304" pitchFamily="18" charset="0"/>
              </a:rPr>
              <a:t>e</a:t>
            </a:r>
          </a:p>
        </p:txBody>
      </p:sp>
      <p:sp>
        <p:nvSpPr>
          <p:cNvPr id="3" name="ZoneTexte 2">
            <a:extLst>
              <a:ext uri="{FF2B5EF4-FFF2-40B4-BE49-F238E27FC236}">
                <a16:creationId xmlns:a16="http://schemas.microsoft.com/office/drawing/2014/main" id="{8C152ADA-2004-7D4D-9433-450D458F99BD}"/>
              </a:ext>
            </a:extLst>
          </p:cNvPr>
          <p:cNvSpPr txBox="1"/>
          <p:nvPr/>
        </p:nvSpPr>
        <p:spPr>
          <a:xfrm>
            <a:off x="5291363" y="6373290"/>
            <a:ext cx="1871859"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DERUTA ca 1580</a:t>
            </a:r>
          </a:p>
        </p:txBody>
      </p:sp>
      <p:sp>
        <p:nvSpPr>
          <p:cNvPr id="6" name="ZoneTexte 5">
            <a:extLst>
              <a:ext uri="{FF2B5EF4-FFF2-40B4-BE49-F238E27FC236}">
                <a16:creationId xmlns:a16="http://schemas.microsoft.com/office/drawing/2014/main" id="{2A1989FA-D12E-2845-91C5-3660E0114200}"/>
              </a:ext>
            </a:extLst>
          </p:cNvPr>
          <p:cNvSpPr txBox="1"/>
          <p:nvPr/>
        </p:nvSpPr>
        <p:spPr>
          <a:xfrm>
            <a:off x="9048307" y="6391168"/>
            <a:ext cx="2206694"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DELFT XVIII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3565460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50FF3B-C082-9945-AEE9-E69E4BA13E85}"/>
              </a:ext>
            </a:extLst>
          </p:cNvPr>
          <p:cNvSpPr/>
          <p:nvPr/>
        </p:nvSpPr>
        <p:spPr>
          <a:xfrm>
            <a:off x="1304260" y="478465"/>
            <a:ext cx="5107173" cy="560489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JULEPS:</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Etymologie: vient du persan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et signifie boisson douce.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Il désigne les potions sucrées.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de Lémery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espece</a:t>
            </a:r>
            <a:r>
              <a:rPr lang="fr-FR" sz="3200" dirty="0">
                <a:latin typeface="Times New Roman" panose="02020603050405020304" pitchFamily="18" charset="0"/>
                <a:ea typeface="Calibri" panose="020F0502020204030204" pitchFamily="34" charset="0"/>
                <a:cs typeface="Times New Roman" panose="02020603050405020304" pitchFamily="18" charset="0"/>
              </a:rPr>
              <a:t> de potion </a:t>
            </a:r>
          </a:p>
          <a:p>
            <a:pPr algn="just"/>
            <a:r>
              <a:rPr lang="fr-FR" sz="3200" dirty="0" err="1">
                <a:latin typeface="Times New Roman" panose="02020603050405020304" pitchFamily="18" charset="0"/>
                <a:ea typeface="Calibri" panose="020F0502020204030204" pitchFamily="34" charset="0"/>
                <a:cs typeface="Times New Roman" panose="02020603050405020304" pitchFamily="18" charset="0"/>
              </a:rPr>
              <a:t>alterative</a:t>
            </a:r>
            <a:r>
              <a:rPr lang="fr-FR" sz="3200" dirty="0">
                <a:latin typeface="Times New Roman" panose="02020603050405020304" pitchFamily="18" charset="0"/>
                <a:ea typeface="Calibri" panose="020F0502020204030204" pitchFamily="34" charset="0"/>
                <a:cs typeface="Times New Roman" panose="02020603050405020304" pitchFamily="18" charset="0"/>
              </a:rPr>
              <a:t>, composée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syrops</a:t>
            </a:r>
            <a:r>
              <a:rPr lang="fr-FR" sz="3200" dirty="0">
                <a:latin typeface="Times New Roman" panose="02020603050405020304" pitchFamily="18" charset="0"/>
                <a:ea typeface="Calibri" panose="020F0502020204030204" pitchFamily="34" charset="0"/>
                <a:cs typeface="Times New Roman" panose="02020603050405020304" pitchFamily="18" charset="0"/>
              </a:rPr>
              <a:t> et d’eaux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distillées ou de décoction.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Une image contenant vase, plante, mur, intérieur&#10;&#10;Description générée automatiquement">
            <a:extLst>
              <a:ext uri="{FF2B5EF4-FFF2-40B4-BE49-F238E27FC236}">
                <a16:creationId xmlns:a16="http://schemas.microsoft.com/office/drawing/2014/main" id="{2BD42CF9-83EA-A376-3E35-7806342D6F13}"/>
              </a:ext>
            </a:extLst>
          </p:cNvPr>
          <p:cNvPicPr>
            <a:picLocks noChangeAspect="1"/>
          </p:cNvPicPr>
          <p:nvPr/>
        </p:nvPicPr>
        <p:blipFill>
          <a:blip r:embed="rId2"/>
          <a:stretch>
            <a:fillRect/>
          </a:stretch>
        </p:blipFill>
        <p:spPr>
          <a:xfrm>
            <a:off x="7484198" y="0"/>
            <a:ext cx="4707802" cy="6858000"/>
          </a:xfrm>
          <a:prstGeom prst="rect">
            <a:avLst/>
          </a:prstGeom>
        </p:spPr>
      </p:pic>
    </p:spTree>
    <p:extLst>
      <p:ext uri="{BB962C8B-B14F-4D97-AF65-F5344CB8AC3E}">
        <p14:creationId xmlns:p14="http://schemas.microsoft.com/office/powerpoint/2010/main" val="30324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490184-DAA4-4641-8BC4-21B7440CF457}"/>
              </a:ext>
            </a:extLst>
          </p:cNvPr>
          <p:cNvSpPr/>
          <p:nvPr/>
        </p:nvSpPr>
        <p:spPr>
          <a:xfrm>
            <a:off x="574158" y="223284"/>
            <a:ext cx="11089758" cy="649408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LOOCHS: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Etymologie: provient de l’arabe. On dit aussi </a:t>
            </a:r>
            <a:r>
              <a:rPr lang="fr-FR" sz="3200" dirty="0" err="1">
                <a:latin typeface="Times New Roman" panose="02020603050405020304" pitchFamily="18" charset="0"/>
                <a:ea typeface="Calibri" panose="020F0502020204030204" pitchFamily="34" charset="0"/>
                <a:cs typeface="Times New Roman" panose="02020603050405020304" pitchFamily="18" charset="0"/>
              </a:rPr>
              <a:t>eclegme</a:t>
            </a:r>
            <a:r>
              <a:rPr lang="fr-FR" sz="3200" dirty="0">
                <a:latin typeface="Times New Roman" panose="02020603050405020304" pitchFamily="18" charset="0"/>
                <a:ea typeface="Calibri" panose="020F0502020204030204" pitchFamily="34" charset="0"/>
                <a:cs typeface="Times New Roman" panose="02020603050405020304" pitchFamily="18" charset="0"/>
              </a:rPr>
              <a:t> ou </a:t>
            </a:r>
            <a:r>
              <a:rPr lang="fr-FR" sz="3200" dirty="0" err="1">
                <a:latin typeface="Times New Roman" panose="02020603050405020304" pitchFamily="18" charset="0"/>
                <a:ea typeface="Calibri" panose="020F0502020204030204" pitchFamily="34" charset="0"/>
                <a:cs typeface="Times New Roman" panose="02020603050405020304" pitchFamily="18" charset="0"/>
              </a:rPr>
              <a:t>lincus</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à l’origine, sorte de sucette médicamenteuse.</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de Lémery  : « </a:t>
            </a:r>
            <a:r>
              <a:rPr lang="fr-FR" sz="3200" dirty="0" err="1">
                <a:latin typeface="Times New Roman" panose="02020603050405020304" pitchFamily="18" charset="0"/>
                <a:ea typeface="Calibri" panose="020F0502020204030204" pitchFamily="34" charset="0"/>
                <a:cs typeface="Times New Roman" panose="02020603050405020304" pitchFamily="18" charset="0"/>
              </a:rPr>
              <a:t>remede</a:t>
            </a:r>
            <a:r>
              <a:rPr lang="fr-FR" sz="3200" dirty="0">
                <a:latin typeface="Times New Roman" panose="02020603050405020304" pitchFamily="18" charset="0"/>
                <a:ea typeface="Calibri" panose="020F0502020204030204" pitchFamily="34" charset="0"/>
                <a:cs typeface="Times New Roman" panose="02020603050405020304" pitchFamily="18" charset="0"/>
              </a:rPr>
              <a:t> pectoral en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consistence</a:t>
            </a:r>
            <a:r>
              <a:rPr lang="fr-FR" sz="3200" dirty="0">
                <a:latin typeface="Times New Roman" panose="02020603050405020304" pitchFamily="18" charset="0"/>
                <a:ea typeface="Calibri" panose="020F0502020204030204" pitchFamily="34" charset="0"/>
                <a:cs typeface="Times New Roman" panose="02020603050405020304" pitchFamily="18" charset="0"/>
              </a:rPr>
              <a:t> de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syrop</a:t>
            </a:r>
            <a:r>
              <a:rPr lang="fr-FR" sz="3200" dirty="0">
                <a:latin typeface="Times New Roman" panose="02020603050405020304" pitchFamily="18" charset="0"/>
                <a:ea typeface="Calibri" panose="020F0502020204030204" pitchFamily="34" charset="0"/>
                <a:cs typeface="Times New Roman" panose="02020603050405020304" pitchFamily="18" charset="0"/>
              </a:rPr>
              <a:t> épais lequel on fait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suçer</a:t>
            </a:r>
            <a:r>
              <a:rPr lang="fr-FR" sz="3200" dirty="0">
                <a:latin typeface="Times New Roman" panose="02020603050405020304" pitchFamily="18" charset="0"/>
                <a:ea typeface="Calibri" panose="020F0502020204030204" pitchFamily="34" charset="0"/>
                <a:cs typeface="Times New Roman" panose="02020603050405020304" pitchFamily="18" charset="0"/>
              </a:rPr>
              <a:t> au bout d’un bâton de réglisse.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Préparation qui doit être confectionnée extemporanément.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On plonge le bâton de réglisse dans la préparation pâteuse et le patient le suce.</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Une évolution s’est produite et les loochs sont devenus, au XIX</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des médicaments opaques de consistance sirupeuse, constitués d’une substance huileuse maintenue en suspension par une gomme ou un mucilage.</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5986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asse, café, peint, produit céramique&#10;&#10;Description générée automatiquement">
            <a:extLst>
              <a:ext uri="{FF2B5EF4-FFF2-40B4-BE49-F238E27FC236}">
                <a16:creationId xmlns:a16="http://schemas.microsoft.com/office/drawing/2014/main" id="{A5DB1768-C465-B18C-DA50-BBF820E9C9FA}"/>
              </a:ext>
            </a:extLst>
          </p:cNvPr>
          <p:cNvPicPr>
            <a:picLocks noChangeAspect="1"/>
          </p:cNvPicPr>
          <p:nvPr/>
        </p:nvPicPr>
        <p:blipFill>
          <a:blip r:embed="rId2"/>
          <a:stretch>
            <a:fillRect/>
          </a:stretch>
        </p:blipFill>
        <p:spPr>
          <a:xfrm>
            <a:off x="4954445" y="355600"/>
            <a:ext cx="4241800" cy="6146800"/>
          </a:xfrm>
          <a:prstGeom prst="rect">
            <a:avLst/>
          </a:prstGeom>
        </p:spPr>
      </p:pic>
      <p:sp>
        <p:nvSpPr>
          <p:cNvPr id="6" name="ZoneTexte 5">
            <a:extLst>
              <a:ext uri="{FF2B5EF4-FFF2-40B4-BE49-F238E27FC236}">
                <a16:creationId xmlns:a16="http://schemas.microsoft.com/office/drawing/2014/main" id="{9C47856F-D5ED-6FCA-3CD6-0D4B57834FFE}"/>
              </a:ext>
            </a:extLst>
          </p:cNvPr>
          <p:cNvSpPr txBox="1"/>
          <p:nvPr/>
        </p:nvSpPr>
        <p:spPr>
          <a:xfrm>
            <a:off x="9557520" y="1905506"/>
            <a:ext cx="2247731" cy="3046988"/>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LOOCH </a:t>
            </a:r>
          </a:p>
          <a:p>
            <a:r>
              <a:rPr lang="fr-FR" sz="3200" dirty="0">
                <a:latin typeface="Times New Roman" panose="02020603050405020304" pitchFamily="18" charset="0"/>
                <a:cs typeface="Times New Roman" panose="02020603050405020304" pitchFamily="18" charset="0"/>
              </a:rPr>
              <a:t>DE PINO</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LOOCH DE</a:t>
            </a:r>
          </a:p>
          <a:p>
            <a:r>
              <a:rPr lang="fr-FR" sz="3200" dirty="0">
                <a:latin typeface="Times New Roman" panose="02020603050405020304" pitchFamily="18" charset="0"/>
                <a:cs typeface="Times New Roman" panose="02020603050405020304" pitchFamily="18" charset="0"/>
              </a:rPr>
              <a:t>PIGNONS </a:t>
            </a:r>
          </a:p>
          <a:p>
            <a:r>
              <a:rPr lang="fr-FR" sz="3200" dirty="0">
                <a:latin typeface="Times New Roman" panose="02020603050405020304" pitchFamily="18" charset="0"/>
                <a:cs typeface="Times New Roman" panose="02020603050405020304" pitchFamily="18" charset="0"/>
              </a:rPr>
              <a:t>DE PIN</a:t>
            </a:r>
          </a:p>
        </p:txBody>
      </p:sp>
      <p:pic>
        <p:nvPicPr>
          <p:cNvPr id="7" name="Image 6">
            <a:extLst>
              <a:ext uri="{FF2B5EF4-FFF2-40B4-BE49-F238E27FC236}">
                <a16:creationId xmlns:a16="http://schemas.microsoft.com/office/drawing/2014/main" id="{2F65B7E9-C3FD-F812-E626-4AA30C5E5DC6}"/>
              </a:ext>
            </a:extLst>
          </p:cNvPr>
          <p:cNvPicPr>
            <a:picLocks noChangeAspect="1"/>
          </p:cNvPicPr>
          <p:nvPr/>
        </p:nvPicPr>
        <p:blipFill>
          <a:blip r:embed="rId3"/>
          <a:stretch>
            <a:fillRect/>
          </a:stretch>
        </p:blipFill>
        <p:spPr>
          <a:xfrm>
            <a:off x="284645" y="721448"/>
            <a:ext cx="4499912" cy="5258934"/>
          </a:xfrm>
          <a:prstGeom prst="rect">
            <a:avLst/>
          </a:prstGeom>
        </p:spPr>
      </p:pic>
      <p:sp>
        <p:nvSpPr>
          <p:cNvPr id="2" name="ZoneTexte 1">
            <a:extLst>
              <a:ext uri="{FF2B5EF4-FFF2-40B4-BE49-F238E27FC236}">
                <a16:creationId xmlns:a16="http://schemas.microsoft.com/office/drawing/2014/main" id="{519E0AF0-1427-A735-7B87-63D4FBE90086}"/>
              </a:ext>
            </a:extLst>
          </p:cNvPr>
          <p:cNvSpPr txBox="1"/>
          <p:nvPr/>
        </p:nvSpPr>
        <p:spPr>
          <a:xfrm>
            <a:off x="9557520" y="6124353"/>
            <a:ext cx="1972015"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SIENNE 1578</a:t>
            </a:r>
          </a:p>
        </p:txBody>
      </p:sp>
    </p:spTree>
    <p:extLst>
      <p:ext uri="{BB962C8B-B14F-4D97-AF65-F5344CB8AC3E}">
        <p14:creationId xmlns:p14="http://schemas.microsoft.com/office/powerpoint/2010/main" val="1812021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713D4D-617E-084A-9ED4-F49E2551E39C}"/>
              </a:ext>
            </a:extLst>
          </p:cNvPr>
          <p:cNvSpPr/>
          <p:nvPr/>
        </p:nvSpPr>
        <p:spPr>
          <a:xfrm>
            <a:off x="659219" y="744279"/>
            <a:ext cx="11047228"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EAUX DISTILLÉES. </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eaux distillées médicinales, ou hydrolats,</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solutions aqueuses de substances volatiles et de substances hydrosolubles entraînées par l’eau au cours de la distillation.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huiles essentielles en constituent le complément insoluble que l’on sépare par décantation.</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Fréquemment utilisées comme excipients pour des préparations plus complexes.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3306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D6067-288B-DA40-9C8B-8FDF1FE15607}"/>
              </a:ext>
            </a:extLst>
          </p:cNvPr>
          <p:cNvSpPr/>
          <p:nvPr/>
        </p:nvSpPr>
        <p:spPr>
          <a:xfrm>
            <a:off x="3489338" y="316823"/>
            <a:ext cx="10834576" cy="584775"/>
          </a:xfrm>
          <a:prstGeom prst="rect">
            <a:avLst/>
          </a:prstGeom>
        </p:spPr>
        <p:txBody>
          <a:bodyPr wrap="square">
            <a:spAutoFit/>
          </a:bodyPr>
          <a:lstStyle/>
          <a:p>
            <a:r>
              <a:rPr lang="fr-FR" sz="3200" dirty="0">
                <a:latin typeface="Times New Roman" panose="02020603050405020304" pitchFamily="18" charset="0"/>
                <a:ea typeface="Calibri" panose="020F0502020204030204" pitchFamily="34" charset="0"/>
                <a:cs typeface="Times New Roman" panose="02020603050405020304" pitchFamily="18" charset="0"/>
              </a:rPr>
              <a:t>On les conserve dans des bouteilles, </a:t>
            </a:r>
            <a:endParaRPr lang="fr-FR" sz="3200" dirty="0"/>
          </a:p>
        </p:txBody>
      </p:sp>
      <p:pic>
        <p:nvPicPr>
          <p:cNvPr id="5" name="Image 1" descr="Capture d’écran 2016-05-17 à 15.38.08.png">
            <a:extLst>
              <a:ext uri="{FF2B5EF4-FFF2-40B4-BE49-F238E27FC236}">
                <a16:creationId xmlns:a16="http://schemas.microsoft.com/office/drawing/2014/main" id="{A0925A31-676B-5849-BD4A-4300F8D6B10E}"/>
              </a:ext>
            </a:extLst>
          </p:cNvPr>
          <p:cNvPicPr>
            <a:picLocks noChangeAspect="1"/>
          </p:cNvPicPr>
          <p:nvPr/>
        </p:nvPicPr>
        <p:blipFill>
          <a:blip r:embed="rId2"/>
          <a:srcRect/>
          <a:stretch>
            <a:fillRect/>
          </a:stretch>
        </p:blipFill>
        <p:spPr bwMode="auto">
          <a:xfrm>
            <a:off x="8906626" y="1397081"/>
            <a:ext cx="2586287" cy="4970676"/>
          </a:xfrm>
          <a:prstGeom prst="rect">
            <a:avLst/>
          </a:prstGeom>
          <a:noFill/>
          <a:ln w="9525">
            <a:noFill/>
            <a:miter lim="800000"/>
            <a:headEnd/>
            <a:tailEnd/>
          </a:ln>
        </p:spPr>
      </p:pic>
      <p:pic>
        <p:nvPicPr>
          <p:cNvPr id="6" name="Image 1" descr="203-g.jpg">
            <a:extLst>
              <a:ext uri="{FF2B5EF4-FFF2-40B4-BE49-F238E27FC236}">
                <a16:creationId xmlns:a16="http://schemas.microsoft.com/office/drawing/2014/main" id="{90DB6D71-9457-304F-BE09-79BE95DC35F5}"/>
              </a:ext>
            </a:extLst>
          </p:cNvPr>
          <p:cNvPicPr>
            <a:picLocks noChangeAspect="1"/>
          </p:cNvPicPr>
          <p:nvPr/>
        </p:nvPicPr>
        <p:blipFill>
          <a:blip r:embed="rId3"/>
          <a:srcRect/>
          <a:stretch>
            <a:fillRect/>
          </a:stretch>
        </p:blipFill>
        <p:spPr bwMode="auto">
          <a:xfrm>
            <a:off x="570615" y="1397081"/>
            <a:ext cx="3419043" cy="4851708"/>
          </a:xfrm>
          <a:prstGeom prst="rect">
            <a:avLst/>
          </a:prstGeom>
          <a:noFill/>
          <a:ln w="9525">
            <a:noFill/>
            <a:miter lim="800000"/>
            <a:headEnd/>
            <a:tailEnd/>
          </a:ln>
        </p:spPr>
      </p:pic>
      <p:pic>
        <p:nvPicPr>
          <p:cNvPr id="7" name="Image 6" descr="img038.jpg">
            <a:extLst>
              <a:ext uri="{FF2B5EF4-FFF2-40B4-BE49-F238E27FC236}">
                <a16:creationId xmlns:a16="http://schemas.microsoft.com/office/drawing/2014/main" id="{4874A825-C2B4-284D-ABC6-A195308A3D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0951" y="1366755"/>
            <a:ext cx="3454382" cy="503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BA459806-A11E-5F43-83A3-9F8B54C6F13B}"/>
              </a:ext>
            </a:extLst>
          </p:cNvPr>
          <p:cNvSpPr txBox="1"/>
          <p:nvPr/>
        </p:nvSpPr>
        <p:spPr>
          <a:xfrm>
            <a:off x="1052623" y="6398083"/>
            <a:ext cx="2243756"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DERUTA XVI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
        <p:nvSpPr>
          <p:cNvPr id="3" name="ZoneTexte 2">
            <a:extLst>
              <a:ext uri="{FF2B5EF4-FFF2-40B4-BE49-F238E27FC236}">
                <a16:creationId xmlns:a16="http://schemas.microsoft.com/office/drawing/2014/main" id="{9BD57493-FDB0-6A4F-9040-0AE5A260D2DE}"/>
              </a:ext>
            </a:extLst>
          </p:cNvPr>
          <p:cNvSpPr txBox="1"/>
          <p:nvPr/>
        </p:nvSpPr>
        <p:spPr>
          <a:xfrm>
            <a:off x="5539563" y="6356511"/>
            <a:ext cx="2313454"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NEVERS XVII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
        <p:nvSpPr>
          <p:cNvPr id="8" name="ZoneTexte 7">
            <a:extLst>
              <a:ext uri="{FF2B5EF4-FFF2-40B4-BE49-F238E27FC236}">
                <a16:creationId xmlns:a16="http://schemas.microsoft.com/office/drawing/2014/main" id="{AFB544B9-F821-054B-9831-BF486602A215}"/>
              </a:ext>
            </a:extLst>
          </p:cNvPr>
          <p:cNvSpPr txBox="1"/>
          <p:nvPr/>
        </p:nvSpPr>
        <p:spPr>
          <a:xfrm>
            <a:off x="9123109" y="6355366"/>
            <a:ext cx="2428870"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CASTELLI XVI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3229469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8AE427-D5C3-F44E-895A-C82332CF6F27}"/>
              </a:ext>
            </a:extLst>
          </p:cNvPr>
          <p:cNvSpPr/>
          <p:nvPr/>
        </p:nvSpPr>
        <p:spPr>
          <a:xfrm>
            <a:off x="2346250" y="426430"/>
            <a:ext cx="8637181" cy="584775"/>
          </a:xfrm>
          <a:prstGeom prst="rect">
            <a:avLst/>
          </a:prstGeom>
        </p:spPr>
        <p:txBody>
          <a:bodyPr wrap="square">
            <a:spAutoFit/>
          </a:bodyPr>
          <a:lstStyle/>
          <a:p>
            <a:r>
              <a:rPr lang="fr-FR" sz="3200" dirty="0">
                <a:latin typeface="Times New Roman" panose="02020603050405020304" pitchFamily="18" charset="0"/>
                <a:ea typeface="Calibri" panose="020F0502020204030204" pitchFamily="34" charset="0"/>
                <a:cs typeface="Times New Roman" panose="02020603050405020304" pitchFamily="18" charset="0"/>
              </a:rPr>
              <a:t>ou pour les grandes quantités dans des cruches, </a:t>
            </a:r>
            <a:endParaRPr lang="fr-FR" sz="3200" dirty="0"/>
          </a:p>
        </p:txBody>
      </p:sp>
      <p:pic>
        <p:nvPicPr>
          <p:cNvPr id="5" name="Image 4" descr="Une image contenant plante, vase, assis, photo&#10;&#10;Description générée automatiquement">
            <a:extLst>
              <a:ext uri="{FF2B5EF4-FFF2-40B4-BE49-F238E27FC236}">
                <a16:creationId xmlns:a16="http://schemas.microsoft.com/office/drawing/2014/main" id="{6ADC01E9-E5D4-A941-AA5B-438352F5F73B}"/>
              </a:ext>
            </a:extLst>
          </p:cNvPr>
          <p:cNvPicPr>
            <a:picLocks noChangeAspect="1"/>
          </p:cNvPicPr>
          <p:nvPr/>
        </p:nvPicPr>
        <p:blipFill>
          <a:blip r:embed="rId2"/>
          <a:stretch>
            <a:fillRect/>
          </a:stretch>
        </p:blipFill>
        <p:spPr>
          <a:xfrm>
            <a:off x="198762" y="1284277"/>
            <a:ext cx="3845633" cy="5235872"/>
          </a:xfrm>
          <a:prstGeom prst="rect">
            <a:avLst/>
          </a:prstGeom>
        </p:spPr>
      </p:pic>
      <p:pic>
        <p:nvPicPr>
          <p:cNvPr id="6" name="Image 2" descr="MONTAGUT009.jpg">
            <a:extLst>
              <a:ext uri="{FF2B5EF4-FFF2-40B4-BE49-F238E27FC236}">
                <a16:creationId xmlns:a16="http://schemas.microsoft.com/office/drawing/2014/main" id="{80D2A119-25BC-F546-AFD0-C92793777E5D}"/>
              </a:ext>
            </a:extLst>
          </p:cNvPr>
          <p:cNvPicPr>
            <a:picLocks noChangeAspect="1"/>
          </p:cNvPicPr>
          <p:nvPr/>
        </p:nvPicPr>
        <p:blipFill>
          <a:blip r:embed="rId3"/>
          <a:srcRect/>
          <a:stretch>
            <a:fillRect/>
          </a:stretch>
        </p:blipFill>
        <p:spPr bwMode="auto">
          <a:xfrm>
            <a:off x="8354129" y="1301265"/>
            <a:ext cx="3533973" cy="5205813"/>
          </a:xfrm>
          <a:prstGeom prst="rect">
            <a:avLst/>
          </a:prstGeom>
          <a:noFill/>
          <a:ln w="9525">
            <a:noFill/>
            <a:miter lim="800000"/>
            <a:headEnd/>
            <a:tailEnd/>
          </a:ln>
        </p:spPr>
      </p:pic>
      <p:pic>
        <p:nvPicPr>
          <p:cNvPr id="7" name="Image 6" descr="Une image contenant plante, vase, intérieur, table&#10;&#10;Description générée automatiquement">
            <a:extLst>
              <a:ext uri="{FF2B5EF4-FFF2-40B4-BE49-F238E27FC236}">
                <a16:creationId xmlns:a16="http://schemas.microsoft.com/office/drawing/2014/main" id="{F1D8DEBA-A40A-CF4A-B087-C0CC8AA93C54}"/>
              </a:ext>
            </a:extLst>
          </p:cNvPr>
          <p:cNvPicPr>
            <a:picLocks noChangeAspect="1"/>
          </p:cNvPicPr>
          <p:nvPr/>
        </p:nvPicPr>
        <p:blipFill>
          <a:blip r:embed="rId4"/>
          <a:stretch>
            <a:fillRect/>
          </a:stretch>
        </p:blipFill>
        <p:spPr>
          <a:xfrm>
            <a:off x="4371782" y="1300137"/>
            <a:ext cx="3448436" cy="5205813"/>
          </a:xfrm>
          <a:prstGeom prst="rect">
            <a:avLst/>
          </a:prstGeom>
        </p:spPr>
      </p:pic>
      <p:sp>
        <p:nvSpPr>
          <p:cNvPr id="2" name="ZoneTexte 1">
            <a:extLst>
              <a:ext uri="{FF2B5EF4-FFF2-40B4-BE49-F238E27FC236}">
                <a16:creationId xmlns:a16="http://schemas.microsoft.com/office/drawing/2014/main" id="{246CC9E5-0BE6-0241-AA01-B9628661C425}"/>
              </a:ext>
            </a:extLst>
          </p:cNvPr>
          <p:cNvSpPr txBox="1"/>
          <p:nvPr/>
        </p:nvSpPr>
        <p:spPr>
          <a:xfrm>
            <a:off x="963104" y="6456272"/>
            <a:ext cx="1787669"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MONTPELLIER</a:t>
            </a:r>
          </a:p>
        </p:txBody>
      </p:sp>
      <p:sp>
        <p:nvSpPr>
          <p:cNvPr id="3" name="ZoneTexte 2">
            <a:extLst>
              <a:ext uri="{FF2B5EF4-FFF2-40B4-BE49-F238E27FC236}">
                <a16:creationId xmlns:a16="http://schemas.microsoft.com/office/drawing/2014/main" id="{61C44A3C-C843-B843-8448-01ACE0744421}"/>
              </a:ext>
            </a:extLst>
          </p:cNvPr>
          <p:cNvSpPr txBox="1"/>
          <p:nvPr/>
        </p:nvSpPr>
        <p:spPr>
          <a:xfrm>
            <a:off x="4945451" y="6456272"/>
            <a:ext cx="1787669"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MONTPELLIER</a:t>
            </a:r>
          </a:p>
        </p:txBody>
      </p:sp>
      <p:sp>
        <p:nvSpPr>
          <p:cNvPr id="8" name="ZoneTexte 7">
            <a:extLst>
              <a:ext uri="{FF2B5EF4-FFF2-40B4-BE49-F238E27FC236}">
                <a16:creationId xmlns:a16="http://schemas.microsoft.com/office/drawing/2014/main" id="{F417BCCF-4613-E145-B8BC-04BD57933ACB}"/>
              </a:ext>
            </a:extLst>
          </p:cNvPr>
          <p:cNvSpPr txBox="1"/>
          <p:nvPr/>
        </p:nvSpPr>
        <p:spPr>
          <a:xfrm>
            <a:off x="8963246" y="6433961"/>
            <a:ext cx="2694327"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PARIS ou SAINT-CLOUD</a:t>
            </a:r>
          </a:p>
        </p:txBody>
      </p:sp>
    </p:spTree>
    <p:extLst>
      <p:ext uri="{BB962C8B-B14F-4D97-AF65-F5344CB8AC3E}">
        <p14:creationId xmlns:p14="http://schemas.microsoft.com/office/powerpoint/2010/main" val="109786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86A0C25-66C2-A049-9A86-D61009FC67CC}"/>
              </a:ext>
            </a:extLst>
          </p:cNvPr>
          <p:cNvSpPr txBox="1"/>
          <p:nvPr/>
        </p:nvSpPr>
        <p:spPr>
          <a:xfrm>
            <a:off x="3933388" y="320413"/>
            <a:ext cx="4325223"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ou de grandes chevrettes</a:t>
            </a:r>
          </a:p>
        </p:txBody>
      </p:sp>
      <p:pic>
        <p:nvPicPr>
          <p:cNvPr id="6" name="Image 1" descr="Image4a2.jpg">
            <a:extLst>
              <a:ext uri="{FF2B5EF4-FFF2-40B4-BE49-F238E27FC236}">
                <a16:creationId xmlns:a16="http://schemas.microsoft.com/office/drawing/2014/main" id="{0B65C8C6-0A56-BB45-B9A2-3CF335EEFEA8}"/>
              </a:ext>
            </a:extLst>
          </p:cNvPr>
          <p:cNvPicPr>
            <a:picLocks noChangeAspect="1"/>
          </p:cNvPicPr>
          <p:nvPr/>
        </p:nvPicPr>
        <p:blipFill>
          <a:blip r:embed="rId2"/>
          <a:srcRect/>
          <a:stretch>
            <a:fillRect/>
          </a:stretch>
        </p:blipFill>
        <p:spPr bwMode="auto">
          <a:xfrm>
            <a:off x="1199677" y="1201757"/>
            <a:ext cx="4176029" cy="5335830"/>
          </a:xfrm>
          <a:prstGeom prst="rect">
            <a:avLst/>
          </a:prstGeom>
          <a:noFill/>
          <a:ln w="9525">
            <a:noFill/>
            <a:miter lim="800000"/>
            <a:headEnd/>
            <a:tailEnd/>
          </a:ln>
        </p:spPr>
      </p:pic>
      <p:pic>
        <p:nvPicPr>
          <p:cNvPr id="7" name="Image 6" descr="Une image contenant vase, assis, plante, table&#10;&#10;Description générée automatiquement">
            <a:extLst>
              <a:ext uri="{FF2B5EF4-FFF2-40B4-BE49-F238E27FC236}">
                <a16:creationId xmlns:a16="http://schemas.microsoft.com/office/drawing/2014/main" id="{8062E44E-29D9-6D49-A5B2-F846C7FBC4C3}"/>
              </a:ext>
            </a:extLst>
          </p:cNvPr>
          <p:cNvPicPr>
            <a:picLocks noChangeAspect="1"/>
          </p:cNvPicPr>
          <p:nvPr/>
        </p:nvPicPr>
        <p:blipFill>
          <a:blip r:embed="rId3"/>
          <a:stretch>
            <a:fillRect/>
          </a:stretch>
        </p:blipFill>
        <p:spPr>
          <a:xfrm>
            <a:off x="6983506" y="1201757"/>
            <a:ext cx="4544751" cy="5335830"/>
          </a:xfrm>
          <a:prstGeom prst="rect">
            <a:avLst/>
          </a:prstGeom>
        </p:spPr>
      </p:pic>
      <p:sp>
        <p:nvSpPr>
          <p:cNvPr id="2" name="ZoneTexte 1">
            <a:extLst>
              <a:ext uri="{FF2B5EF4-FFF2-40B4-BE49-F238E27FC236}">
                <a16:creationId xmlns:a16="http://schemas.microsoft.com/office/drawing/2014/main" id="{0FE760A1-AE24-BF49-92A3-77CD3A6F32B6}"/>
              </a:ext>
            </a:extLst>
          </p:cNvPr>
          <p:cNvSpPr txBox="1"/>
          <p:nvPr/>
        </p:nvSpPr>
        <p:spPr>
          <a:xfrm>
            <a:off x="44745" y="5568090"/>
            <a:ext cx="1154932" cy="1015663"/>
          </a:xfrm>
          <a:prstGeom prst="rect">
            <a:avLst/>
          </a:prstGeom>
          <a:noFill/>
        </p:spPr>
        <p:txBody>
          <a:bodyPr wrap="none" rtlCol="0">
            <a:spAutoFit/>
          </a:bodyPr>
          <a:lstStyle/>
          <a:p>
            <a:r>
              <a:rPr lang="fr-FR" sz="2000" dirty="0">
                <a:latin typeface="Times New Roman" panose="02020603050405020304" pitchFamily="18" charset="0"/>
                <a:cs typeface="Times New Roman" panose="02020603050405020304" pitchFamily="18" charset="0"/>
              </a:rPr>
              <a:t>LATIUM</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début</a:t>
            </a:r>
          </a:p>
          <a:p>
            <a:r>
              <a:rPr lang="fr-FR" sz="2000" dirty="0">
                <a:latin typeface="Times New Roman" panose="02020603050405020304" pitchFamily="18" charset="0"/>
                <a:cs typeface="Times New Roman" panose="02020603050405020304" pitchFamily="18" charset="0"/>
              </a:rPr>
              <a:t>XVII</a:t>
            </a:r>
            <a:r>
              <a:rPr lang="fr-FR" sz="2000" baseline="30000" dirty="0">
                <a:latin typeface="Times New Roman" panose="02020603050405020304" pitchFamily="18" charset="0"/>
                <a:cs typeface="Times New Roman" panose="02020603050405020304" pitchFamily="18" charset="0"/>
              </a:rPr>
              <a:t>e</a:t>
            </a:r>
          </a:p>
        </p:txBody>
      </p:sp>
      <p:sp>
        <p:nvSpPr>
          <p:cNvPr id="3" name="ZoneTexte 2">
            <a:extLst>
              <a:ext uri="{FF2B5EF4-FFF2-40B4-BE49-F238E27FC236}">
                <a16:creationId xmlns:a16="http://schemas.microsoft.com/office/drawing/2014/main" id="{856AB607-15B6-E266-AA3F-502A1EA5166C}"/>
              </a:ext>
            </a:extLst>
          </p:cNvPr>
          <p:cNvSpPr txBox="1"/>
          <p:nvPr/>
        </p:nvSpPr>
        <p:spPr>
          <a:xfrm>
            <a:off x="5688418" y="5521924"/>
            <a:ext cx="1098378" cy="1015663"/>
          </a:xfrm>
          <a:prstGeom prst="rect">
            <a:avLst/>
          </a:prstGeom>
          <a:noFill/>
        </p:spPr>
        <p:txBody>
          <a:bodyPr wrap="none" rtlCol="0">
            <a:spAutoFit/>
          </a:bodyPr>
          <a:lstStyle/>
          <a:p>
            <a:r>
              <a:rPr lang="fr-FR" sz="2000" dirty="0">
                <a:latin typeface="Times New Roman" panose="02020603050405020304" pitchFamily="18" charset="0"/>
                <a:cs typeface="Times New Roman" panose="02020603050405020304" pitchFamily="18" charset="0"/>
              </a:rPr>
              <a:t>VENISE</a:t>
            </a:r>
          </a:p>
          <a:p>
            <a:r>
              <a:rPr lang="fr-FR" sz="2000" dirty="0">
                <a:latin typeface="Times New Roman" panose="02020603050405020304" pitchFamily="18" charset="0"/>
                <a:cs typeface="Times New Roman" panose="02020603050405020304" pitchFamily="18" charset="0"/>
              </a:rPr>
              <a:t>Début</a:t>
            </a:r>
          </a:p>
          <a:p>
            <a:r>
              <a:rPr lang="fr-FR" sz="2000" dirty="0">
                <a:latin typeface="Times New Roman" panose="02020603050405020304" pitchFamily="18" charset="0"/>
                <a:cs typeface="Times New Roman" panose="02020603050405020304" pitchFamily="18" charset="0"/>
              </a:rPr>
              <a:t>XVII</a:t>
            </a:r>
            <a:r>
              <a:rPr lang="fr-FR" sz="2000" baseline="30000" dirty="0">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1250876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0E8EF85-E172-DB40-8488-EB9B0051719D}"/>
              </a:ext>
            </a:extLst>
          </p:cNvPr>
          <p:cNvSpPr txBox="1"/>
          <p:nvPr/>
        </p:nvSpPr>
        <p:spPr>
          <a:xfrm>
            <a:off x="4173037" y="225582"/>
            <a:ext cx="3845925"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ou encore des hydries</a:t>
            </a:r>
          </a:p>
        </p:txBody>
      </p:sp>
      <p:pic>
        <p:nvPicPr>
          <p:cNvPr id="5" name="Image 1" descr="img631 (1).jpg">
            <a:extLst>
              <a:ext uri="{FF2B5EF4-FFF2-40B4-BE49-F238E27FC236}">
                <a16:creationId xmlns:a16="http://schemas.microsoft.com/office/drawing/2014/main" id="{C780C5DA-CFC6-334D-95A0-68B85A4DC5C8}"/>
              </a:ext>
            </a:extLst>
          </p:cNvPr>
          <p:cNvPicPr>
            <a:picLocks noChangeAspect="1"/>
          </p:cNvPicPr>
          <p:nvPr/>
        </p:nvPicPr>
        <p:blipFill>
          <a:blip r:embed="rId2"/>
          <a:srcRect/>
          <a:stretch>
            <a:fillRect/>
          </a:stretch>
        </p:blipFill>
        <p:spPr bwMode="auto">
          <a:xfrm>
            <a:off x="1296050" y="985379"/>
            <a:ext cx="4133336" cy="5511114"/>
          </a:xfrm>
          <a:prstGeom prst="rect">
            <a:avLst/>
          </a:prstGeom>
          <a:noFill/>
          <a:ln w="9525">
            <a:noFill/>
            <a:miter lim="800000"/>
            <a:headEnd/>
            <a:tailEnd/>
          </a:ln>
        </p:spPr>
      </p:pic>
      <p:pic>
        <p:nvPicPr>
          <p:cNvPr id="6" name="Image 3" descr="HYDRIE SAVONE.jpg">
            <a:extLst>
              <a:ext uri="{FF2B5EF4-FFF2-40B4-BE49-F238E27FC236}">
                <a16:creationId xmlns:a16="http://schemas.microsoft.com/office/drawing/2014/main" id="{200C5215-6C18-5149-B79A-0CB43084D92F}"/>
              </a:ext>
            </a:extLst>
          </p:cNvPr>
          <p:cNvPicPr>
            <a:picLocks noChangeAspect="1"/>
          </p:cNvPicPr>
          <p:nvPr/>
        </p:nvPicPr>
        <p:blipFill>
          <a:blip r:embed="rId3"/>
          <a:srcRect/>
          <a:stretch>
            <a:fillRect/>
          </a:stretch>
        </p:blipFill>
        <p:spPr bwMode="auto">
          <a:xfrm>
            <a:off x="6906838" y="985379"/>
            <a:ext cx="4202811" cy="5511114"/>
          </a:xfrm>
          <a:prstGeom prst="rect">
            <a:avLst/>
          </a:prstGeom>
          <a:noFill/>
          <a:ln w="9525">
            <a:noFill/>
            <a:miter lim="800000"/>
            <a:headEnd/>
            <a:tailEnd/>
          </a:ln>
        </p:spPr>
      </p:pic>
      <p:sp>
        <p:nvSpPr>
          <p:cNvPr id="2" name="ZoneTexte 1">
            <a:extLst>
              <a:ext uri="{FF2B5EF4-FFF2-40B4-BE49-F238E27FC236}">
                <a16:creationId xmlns:a16="http://schemas.microsoft.com/office/drawing/2014/main" id="{37377F40-7CCB-FB41-9ACB-B7866E33864B}"/>
              </a:ext>
            </a:extLst>
          </p:cNvPr>
          <p:cNvSpPr txBox="1"/>
          <p:nvPr/>
        </p:nvSpPr>
        <p:spPr>
          <a:xfrm>
            <a:off x="5622560" y="5850162"/>
            <a:ext cx="1140056" cy="646331"/>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SAVONE</a:t>
            </a:r>
          </a:p>
          <a:p>
            <a:r>
              <a:rPr lang="fr-FR" dirty="0">
                <a:latin typeface="Times New Roman" panose="02020603050405020304" pitchFamily="18" charset="0"/>
                <a:cs typeface="Times New Roman" panose="02020603050405020304" pitchFamily="18" charset="0"/>
              </a:rPr>
              <a:t>Fin XVII</a:t>
            </a:r>
            <a:r>
              <a:rPr lang="fr-FR" baseline="30000" dirty="0">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230331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CF3DD46-81DC-9749-9E6B-52D3A2FF250D}"/>
              </a:ext>
            </a:extLst>
          </p:cNvPr>
          <p:cNvSpPr txBox="1"/>
          <p:nvPr/>
        </p:nvSpPr>
        <p:spPr>
          <a:xfrm>
            <a:off x="1556951" y="741405"/>
            <a:ext cx="9315371" cy="5016758"/>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LES POUDRES</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Pulvérisation:</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Par le moulin (farines)</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Par le mortier, à l’aide d’un pilon (la plus répandue)</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Par le porphyre, à l’aide de la molette (pour les poudres</a:t>
            </a:r>
          </a:p>
          <a:p>
            <a:r>
              <a:rPr lang="fr-FR" sz="3200" dirty="0">
                <a:latin typeface="Times New Roman" panose="02020603050405020304" pitchFamily="18" charset="0"/>
                <a:cs typeface="Times New Roman" panose="02020603050405020304" pitchFamily="18" charset="0"/>
              </a:rPr>
              <a:t>très fines )</a:t>
            </a:r>
          </a:p>
        </p:txBody>
      </p:sp>
    </p:spTree>
    <p:extLst>
      <p:ext uri="{BB962C8B-B14F-4D97-AF65-F5344CB8AC3E}">
        <p14:creationId xmlns:p14="http://schemas.microsoft.com/office/powerpoint/2010/main" val="433609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580D-5A75-F647-9A25-97769A04C172}"/>
              </a:ext>
            </a:extLst>
          </p:cNvPr>
          <p:cNvSpPr/>
          <p:nvPr/>
        </p:nvSpPr>
        <p:spPr>
          <a:xfrm>
            <a:off x="191385" y="340242"/>
            <a:ext cx="11791507" cy="5016758"/>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HUILES.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de Nicolas Lémery en plusieurs étapes: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d’abord sens étymologique retreint : « Sous le nom d’huile on a proprement entendu le suc onctueux, ou la substance graisseuse tirée par expression des olives, car </a:t>
            </a:r>
            <a:r>
              <a:rPr lang="fr-FR" sz="3200" i="1" dirty="0" err="1">
                <a:latin typeface="Times New Roman" panose="02020603050405020304" pitchFamily="18" charset="0"/>
                <a:ea typeface="Calibri" panose="020F0502020204030204" pitchFamily="34" charset="0"/>
                <a:cs typeface="Times New Roman" panose="02020603050405020304" pitchFamily="18" charset="0"/>
              </a:rPr>
              <a:t>oleum</a:t>
            </a:r>
            <a:r>
              <a:rPr lang="fr-FR" sz="3200" dirty="0">
                <a:latin typeface="Times New Roman" panose="02020603050405020304" pitchFamily="18" charset="0"/>
                <a:ea typeface="Calibri" panose="020F0502020204030204" pitchFamily="34" charset="0"/>
                <a:cs typeface="Times New Roman" panose="02020603050405020304" pitchFamily="18" charset="0"/>
              </a:rPr>
              <a:t> qui est le nom latin vient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d’</a:t>
            </a:r>
            <a:r>
              <a:rPr lang="fr-FR" sz="3200" i="1" dirty="0" err="1">
                <a:latin typeface="Times New Roman" panose="02020603050405020304" pitchFamily="18" charset="0"/>
                <a:ea typeface="Calibri" panose="020F0502020204030204" pitchFamily="34" charset="0"/>
                <a:cs typeface="Times New Roman" panose="02020603050405020304" pitchFamily="18" charset="0"/>
              </a:rPr>
              <a:t>olea</a:t>
            </a:r>
            <a:r>
              <a:rPr lang="fr-FR" sz="3200" dirty="0">
                <a:latin typeface="Times New Roman" panose="02020603050405020304" pitchFamily="18" charset="0"/>
                <a:ea typeface="Calibri" panose="020F0502020204030204" pitchFamily="34" charset="0"/>
                <a:cs typeface="Times New Roman" panose="02020603050405020304" pitchFamily="18" charset="0"/>
              </a:rPr>
              <a:t> ou </a:t>
            </a:r>
            <a:r>
              <a:rPr lang="fr-FR" sz="3200" dirty="0">
                <a:latin typeface="Times New Roman" panose="02020603050405020304" pitchFamily="18" charset="0"/>
                <a:ea typeface="Calibri" panose="020F0502020204030204" pitchFamily="34" charset="0"/>
                <a:cs typeface="Times New Roman" panose="02020603050405020304" pitchFamily="18" charset="0"/>
                <a:sym typeface="Symbol" pitchFamily="2" charset="2"/>
              </a:rPr>
              <a:t></a:t>
            </a:r>
            <a:r>
              <a:rPr lang="fr-FR" sz="3200" dirty="0">
                <a:latin typeface="Times New Roman" panose="02020603050405020304" pitchFamily="18" charset="0"/>
                <a:ea typeface="Calibri" panose="020F0502020204030204" pitchFamily="34" charset="0"/>
                <a:cs typeface="Times New Roman" panose="02020603050405020304" pitchFamily="18" charset="0"/>
              </a:rPr>
              <a:t> qui signifie olivier ou olives ».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Il élargit ensuite la définition : « </a:t>
            </a:r>
            <a:r>
              <a:rPr lang="fr-FR" sz="3200" dirty="0" err="1">
                <a:latin typeface="Times New Roman" panose="02020603050405020304" pitchFamily="18" charset="0"/>
                <a:ea typeface="Calibri" panose="020F0502020204030204" pitchFamily="34" charset="0"/>
                <a:cs typeface="Times New Roman" panose="02020603050405020304" pitchFamily="18" charset="0"/>
              </a:rPr>
              <a:t>neanmoins</a:t>
            </a:r>
            <a:r>
              <a:rPr lang="fr-FR" sz="3200" dirty="0">
                <a:latin typeface="Times New Roman" panose="02020603050405020304" pitchFamily="18" charset="0"/>
                <a:ea typeface="Calibri" panose="020F0502020204030204" pitchFamily="34" charset="0"/>
                <a:cs typeface="Times New Roman" panose="02020603050405020304" pitchFamily="18" charset="0"/>
              </a:rPr>
              <a:t> toute liqueur grasse &amp; inflammable de quelque part qu’elle soit tirée, est appelée huile.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5882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CF508F-6BA5-7F49-BF1A-DD955EDDAE3B}"/>
              </a:ext>
            </a:extLst>
          </p:cNvPr>
          <p:cNvSpPr/>
          <p:nvPr/>
        </p:nvSpPr>
        <p:spPr>
          <a:xfrm>
            <a:off x="1158949" y="425303"/>
            <a:ext cx="9643730"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On distingue deux sortes d’huiles: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Celles qui s’obtiennent directement par expression, comme l’huile d’olives</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Celles qui sont préparées par infusion ou décoction, comme l’huile de rose qui est confectionnée par l’infusion de roses dans l’huile d’olive.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vaisseau dans lequel on conserve les huiles est la chevrette.</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5352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B6D37CA-4469-ED4C-8E4B-60145D00DC24}"/>
              </a:ext>
            </a:extLst>
          </p:cNvPr>
          <p:cNvPicPr>
            <a:picLocks noChangeAspect="1"/>
          </p:cNvPicPr>
          <p:nvPr/>
        </p:nvPicPr>
        <p:blipFill>
          <a:blip r:embed="rId2"/>
          <a:stretch>
            <a:fillRect/>
          </a:stretch>
        </p:blipFill>
        <p:spPr>
          <a:xfrm>
            <a:off x="205236" y="914399"/>
            <a:ext cx="4082557" cy="5070966"/>
          </a:xfrm>
          <a:prstGeom prst="rect">
            <a:avLst/>
          </a:prstGeom>
        </p:spPr>
      </p:pic>
      <p:pic>
        <p:nvPicPr>
          <p:cNvPr id="5" name="Image 4" descr="Une image contenant vase, table, plante, intérieur&#10;&#10;Description générée automatiquement">
            <a:extLst>
              <a:ext uri="{FF2B5EF4-FFF2-40B4-BE49-F238E27FC236}">
                <a16:creationId xmlns:a16="http://schemas.microsoft.com/office/drawing/2014/main" id="{8A779669-0974-A447-9DCE-F0E41424AB76}"/>
              </a:ext>
            </a:extLst>
          </p:cNvPr>
          <p:cNvPicPr>
            <a:picLocks noChangeAspect="1"/>
          </p:cNvPicPr>
          <p:nvPr/>
        </p:nvPicPr>
        <p:blipFill>
          <a:blip r:embed="rId3"/>
          <a:stretch>
            <a:fillRect/>
          </a:stretch>
        </p:blipFill>
        <p:spPr>
          <a:xfrm>
            <a:off x="4650115" y="914399"/>
            <a:ext cx="3206797" cy="5070966"/>
          </a:xfrm>
          <a:prstGeom prst="rect">
            <a:avLst/>
          </a:prstGeom>
        </p:spPr>
      </p:pic>
      <p:pic>
        <p:nvPicPr>
          <p:cNvPr id="6" name="Image 5">
            <a:extLst>
              <a:ext uri="{FF2B5EF4-FFF2-40B4-BE49-F238E27FC236}">
                <a16:creationId xmlns:a16="http://schemas.microsoft.com/office/drawing/2014/main" id="{BF930C3B-D488-264A-97A9-1BBF91721AE4}"/>
              </a:ext>
            </a:extLst>
          </p:cNvPr>
          <p:cNvPicPr>
            <a:picLocks noChangeAspect="1"/>
          </p:cNvPicPr>
          <p:nvPr/>
        </p:nvPicPr>
        <p:blipFill>
          <a:blip r:embed="rId4"/>
          <a:stretch>
            <a:fillRect/>
          </a:stretch>
        </p:blipFill>
        <p:spPr>
          <a:xfrm>
            <a:off x="8219234" y="914399"/>
            <a:ext cx="3857697" cy="5070965"/>
          </a:xfrm>
          <a:prstGeom prst="rect">
            <a:avLst/>
          </a:prstGeom>
        </p:spPr>
      </p:pic>
      <p:sp>
        <p:nvSpPr>
          <p:cNvPr id="2" name="ZoneTexte 1">
            <a:extLst>
              <a:ext uri="{FF2B5EF4-FFF2-40B4-BE49-F238E27FC236}">
                <a16:creationId xmlns:a16="http://schemas.microsoft.com/office/drawing/2014/main" id="{DD412FA5-84BC-2041-B208-DE3BFCA9342E}"/>
              </a:ext>
            </a:extLst>
          </p:cNvPr>
          <p:cNvSpPr txBox="1"/>
          <p:nvPr/>
        </p:nvSpPr>
        <p:spPr>
          <a:xfrm>
            <a:off x="1095153" y="6241312"/>
            <a:ext cx="1956946"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LYON XVI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
        <p:nvSpPr>
          <p:cNvPr id="3" name="ZoneTexte 2">
            <a:extLst>
              <a:ext uri="{FF2B5EF4-FFF2-40B4-BE49-F238E27FC236}">
                <a16:creationId xmlns:a16="http://schemas.microsoft.com/office/drawing/2014/main" id="{F9E7EB50-480E-AD4A-8515-6092C1DA1804}"/>
              </a:ext>
            </a:extLst>
          </p:cNvPr>
          <p:cNvSpPr txBox="1"/>
          <p:nvPr/>
        </p:nvSpPr>
        <p:spPr>
          <a:xfrm>
            <a:off x="5061098" y="6241312"/>
            <a:ext cx="1890261"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Italie XVII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
        <p:nvSpPr>
          <p:cNvPr id="7" name="ZoneTexte 6">
            <a:extLst>
              <a:ext uri="{FF2B5EF4-FFF2-40B4-BE49-F238E27FC236}">
                <a16:creationId xmlns:a16="http://schemas.microsoft.com/office/drawing/2014/main" id="{5C7A5307-8988-0C42-B3F0-65FABF96CB67}"/>
              </a:ext>
            </a:extLst>
          </p:cNvPr>
          <p:cNvSpPr txBox="1"/>
          <p:nvPr/>
        </p:nvSpPr>
        <p:spPr>
          <a:xfrm>
            <a:off x="8465570" y="6238505"/>
            <a:ext cx="3365024"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Saint-Jean-du-Désert XVII</a:t>
            </a:r>
            <a:r>
              <a:rPr lang="fr-FR" baseline="30000" dirty="0">
                <a:latin typeface="Times New Roman" panose="02020603050405020304" pitchFamily="18" charset="0"/>
                <a:cs typeface="Times New Roman" panose="02020603050405020304" pitchFamily="18" charset="0"/>
              </a:rPr>
              <a:t>e</a:t>
            </a:r>
            <a:r>
              <a:rPr lang="fr-FR" dirty="0">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2388631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B655F-3213-5C4A-BC70-D9DA2B29C8F1}"/>
              </a:ext>
            </a:extLst>
          </p:cNvPr>
          <p:cNvSpPr/>
          <p:nvPr/>
        </p:nvSpPr>
        <p:spPr>
          <a:xfrm>
            <a:off x="318977" y="308344"/>
            <a:ext cx="10239153"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MIELS.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médicaments composés dont la base est le miel. On parle aussi de mellite.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On préfère pour des usages internes le miel de Narbonne, plus réputé.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miel de roses, le miel de violettes, le miel de nénuphar se préparent à partir des fleurs correspondantes.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Hydromel : mélange d’eau et de miel. L’hydromel vineux est de l’hydromel fermenté. Ce sont des boissons courantes.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Oxymels : à base de mélanges de vinaigre et de miel. L’oxymel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scillitique</a:t>
            </a:r>
            <a:r>
              <a:rPr lang="fr-FR" sz="3200" dirty="0">
                <a:latin typeface="Times New Roman" panose="02020603050405020304" pitchFamily="18" charset="0"/>
                <a:ea typeface="Calibri" panose="020F0502020204030204" pitchFamily="34" charset="0"/>
                <a:cs typeface="Times New Roman" panose="02020603050405020304" pitchFamily="18" charset="0"/>
              </a:rPr>
              <a:t> se prépare à partir du vinaigre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scillitique</a:t>
            </a:r>
            <a:r>
              <a:rPr lang="fr-FR" sz="3200" dirty="0">
                <a:latin typeface="Times New Roman" panose="02020603050405020304" pitchFamily="18" charset="0"/>
                <a:ea typeface="Calibri" panose="020F0502020204030204" pitchFamily="34" charset="0"/>
                <a:cs typeface="Times New Roman" panose="02020603050405020304" pitchFamily="18" charset="0"/>
              </a:rPr>
              <a:t>, lui-même à base de scille</a:t>
            </a:r>
            <a:r>
              <a:rPr lang="fr-FR" dirty="0">
                <a:latin typeface="Times New Roman" panose="02020603050405020304" pitchFamily="18"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2266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A3A95C6-8592-BA45-8C58-F8712D3E7E95}"/>
              </a:ext>
            </a:extLst>
          </p:cNvPr>
          <p:cNvSpPr txBox="1"/>
          <p:nvPr/>
        </p:nvSpPr>
        <p:spPr>
          <a:xfrm>
            <a:off x="946298" y="616688"/>
            <a:ext cx="5865708"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Conservation: dans des chevrettes.</a:t>
            </a:r>
          </a:p>
        </p:txBody>
      </p:sp>
      <p:pic>
        <p:nvPicPr>
          <p:cNvPr id="5" name="Image 1" descr="1-Image2b7.jpg">
            <a:extLst>
              <a:ext uri="{FF2B5EF4-FFF2-40B4-BE49-F238E27FC236}">
                <a16:creationId xmlns:a16="http://schemas.microsoft.com/office/drawing/2014/main" id="{4584FC47-4878-4047-A424-2C1F6CF7E554}"/>
              </a:ext>
            </a:extLst>
          </p:cNvPr>
          <p:cNvPicPr>
            <a:picLocks noChangeAspect="1"/>
          </p:cNvPicPr>
          <p:nvPr/>
        </p:nvPicPr>
        <p:blipFill>
          <a:blip r:embed="rId2"/>
          <a:srcRect/>
          <a:stretch>
            <a:fillRect/>
          </a:stretch>
        </p:blipFill>
        <p:spPr bwMode="auto">
          <a:xfrm>
            <a:off x="1680594" y="1532237"/>
            <a:ext cx="3866024" cy="5069683"/>
          </a:xfrm>
          <a:prstGeom prst="rect">
            <a:avLst/>
          </a:prstGeom>
          <a:noFill/>
          <a:ln w="9525">
            <a:noFill/>
            <a:miter lim="800000"/>
            <a:headEnd/>
            <a:tailEnd/>
          </a:ln>
        </p:spPr>
      </p:pic>
      <p:pic>
        <p:nvPicPr>
          <p:cNvPr id="6" name="Image 5">
            <a:extLst>
              <a:ext uri="{FF2B5EF4-FFF2-40B4-BE49-F238E27FC236}">
                <a16:creationId xmlns:a16="http://schemas.microsoft.com/office/drawing/2014/main" id="{741FAEEE-DF1D-9E4F-96F7-60B5C42D34F6}"/>
              </a:ext>
            </a:extLst>
          </p:cNvPr>
          <p:cNvPicPr>
            <a:picLocks noChangeAspect="1"/>
          </p:cNvPicPr>
          <p:nvPr/>
        </p:nvPicPr>
        <p:blipFill>
          <a:blip r:embed="rId3"/>
          <a:stretch>
            <a:fillRect/>
          </a:stretch>
        </p:blipFill>
        <p:spPr>
          <a:xfrm>
            <a:off x="7223599" y="86553"/>
            <a:ext cx="4456596" cy="6684894"/>
          </a:xfrm>
          <a:prstGeom prst="rect">
            <a:avLst/>
          </a:prstGeom>
        </p:spPr>
      </p:pic>
    </p:spTree>
    <p:extLst>
      <p:ext uri="{BB962C8B-B14F-4D97-AF65-F5344CB8AC3E}">
        <p14:creationId xmlns:p14="http://schemas.microsoft.com/office/powerpoint/2010/main" val="1595799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intérieur, plante, produit céramique, peint&#10;&#10;Description générée automatiquement">
            <a:extLst>
              <a:ext uri="{FF2B5EF4-FFF2-40B4-BE49-F238E27FC236}">
                <a16:creationId xmlns:a16="http://schemas.microsoft.com/office/drawing/2014/main" id="{B7D211AA-BA40-DE48-B258-CC47558FCDE2}"/>
              </a:ext>
            </a:extLst>
          </p:cNvPr>
          <p:cNvPicPr>
            <a:picLocks noChangeAspect="1"/>
          </p:cNvPicPr>
          <p:nvPr/>
        </p:nvPicPr>
        <p:blipFill>
          <a:blip r:embed="rId2"/>
          <a:stretch>
            <a:fillRect/>
          </a:stretch>
        </p:blipFill>
        <p:spPr>
          <a:xfrm>
            <a:off x="3594171" y="0"/>
            <a:ext cx="5003658" cy="6858000"/>
          </a:xfrm>
          <a:prstGeom prst="rect">
            <a:avLst/>
          </a:prstGeom>
        </p:spPr>
      </p:pic>
      <p:sp>
        <p:nvSpPr>
          <p:cNvPr id="6" name="ZoneTexte 5">
            <a:extLst>
              <a:ext uri="{FF2B5EF4-FFF2-40B4-BE49-F238E27FC236}">
                <a16:creationId xmlns:a16="http://schemas.microsoft.com/office/drawing/2014/main" id="{0A9B7E44-09B1-1476-6E69-F1CD2AD7D634}"/>
              </a:ext>
            </a:extLst>
          </p:cNvPr>
          <p:cNvSpPr txBox="1"/>
          <p:nvPr/>
        </p:nvSpPr>
        <p:spPr>
          <a:xfrm>
            <a:off x="9440275" y="6111710"/>
            <a:ext cx="2084289" cy="461665"/>
          </a:xfrm>
          <a:prstGeom prst="rect">
            <a:avLst/>
          </a:prstGeom>
          <a:noFill/>
        </p:spPr>
        <p:txBody>
          <a:bodyPr wrap="none" rtlCol="0">
            <a:spAutoFit/>
          </a:bodyPr>
          <a:lstStyle/>
          <a:p>
            <a:r>
              <a:rPr lang="fr-FR" sz="2400" dirty="0">
                <a:latin typeface="Times New Roman" panose="02020603050405020304" pitchFamily="18" charset="0"/>
                <a:cs typeface="Times New Roman" panose="02020603050405020304" pitchFamily="18" charset="0"/>
              </a:rPr>
              <a:t>DERUTA 1505</a:t>
            </a:r>
          </a:p>
        </p:txBody>
      </p:sp>
    </p:spTree>
    <p:extLst>
      <p:ext uri="{BB962C8B-B14F-4D97-AF65-F5344CB8AC3E}">
        <p14:creationId xmlns:p14="http://schemas.microsoft.com/office/powerpoint/2010/main" val="1693499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51CB7-B468-B148-B879-7687D5C878A1}"/>
              </a:ext>
            </a:extLst>
          </p:cNvPr>
          <p:cNvSpPr/>
          <p:nvPr/>
        </p:nvSpPr>
        <p:spPr>
          <a:xfrm>
            <a:off x="1679944" y="467833"/>
            <a:ext cx="7506586"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BOUILLONS.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apparentés aux décoctions et aux infusions, avec ajout de chairs animales.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Cuire d’abord les viandes avant d’ajouter les plantes.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L’effet nutritionnel des viandes est censé favoriser l’action thérapeutique des plantes.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0262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316144-12FF-D24E-92C7-68CC3DCA6789}"/>
              </a:ext>
            </a:extLst>
          </p:cNvPr>
          <p:cNvSpPr/>
          <p:nvPr/>
        </p:nvSpPr>
        <p:spPr>
          <a:xfrm>
            <a:off x="510363" y="181957"/>
            <a:ext cx="10600660" cy="649408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VINS. </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excipient précieux pour la confection de la thériaque.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utilisé sous la forme de vin médicinal.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L’intérêt du vin est double: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bon solvant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saveur servant à masquer les substances désagréables.</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vin émétique, réalisé par action du vin sur le verre d’antimoine, s’est ainsi trouvé à l’origine du rebondissement de la querelle de l’antimoine, après la publication du </a:t>
            </a:r>
            <a:r>
              <a:rPr lang="fr-FR" sz="3200" i="1" dirty="0">
                <a:latin typeface="Times New Roman" panose="02020603050405020304" pitchFamily="18" charset="0"/>
                <a:ea typeface="Calibri" panose="020F0502020204030204" pitchFamily="34" charset="0"/>
                <a:cs typeface="Times New Roman" panose="02020603050405020304" pitchFamily="18" charset="0"/>
              </a:rPr>
              <a:t>Codex </a:t>
            </a:r>
            <a:r>
              <a:rPr lang="fr-FR" sz="3200" i="1" dirty="0" err="1">
                <a:latin typeface="Times New Roman" panose="02020603050405020304" pitchFamily="18" charset="0"/>
                <a:ea typeface="Calibri" panose="020F0502020204030204" pitchFamily="34" charset="0"/>
                <a:cs typeface="Times New Roman" panose="02020603050405020304" pitchFamily="18" charset="0"/>
              </a:rPr>
              <a:t>Parisiensis</a:t>
            </a:r>
            <a:r>
              <a:rPr lang="fr-FR" sz="3200" dirty="0">
                <a:latin typeface="Times New Roman" panose="02020603050405020304" pitchFamily="18" charset="0"/>
                <a:ea typeface="Calibri" panose="020F0502020204030204" pitchFamily="34" charset="0"/>
                <a:cs typeface="Times New Roman" panose="02020603050405020304" pitchFamily="18" charset="0"/>
              </a:rPr>
              <a:t> de 1638, où il figurait.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8930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img075.jpg">
            <a:extLst>
              <a:ext uri="{FF2B5EF4-FFF2-40B4-BE49-F238E27FC236}">
                <a16:creationId xmlns:a16="http://schemas.microsoft.com/office/drawing/2014/main" id="{273F75A6-80E5-5542-88AB-F90B9EE6E3FD}"/>
              </a:ext>
            </a:extLst>
          </p:cNvPr>
          <p:cNvPicPr>
            <a:picLocks noChangeAspect="1"/>
          </p:cNvPicPr>
          <p:nvPr/>
        </p:nvPicPr>
        <p:blipFill>
          <a:blip r:embed="rId2"/>
          <a:srcRect/>
          <a:stretch>
            <a:fillRect/>
          </a:stretch>
        </p:blipFill>
        <p:spPr bwMode="auto">
          <a:xfrm>
            <a:off x="304800" y="457200"/>
            <a:ext cx="5981700" cy="5943600"/>
          </a:xfrm>
          <a:prstGeom prst="rect">
            <a:avLst/>
          </a:prstGeom>
          <a:noFill/>
          <a:ln w="9525">
            <a:noFill/>
            <a:miter lim="800000"/>
            <a:headEnd/>
            <a:tailEnd/>
          </a:ln>
        </p:spPr>
      </p:pic>
      <p:pic>
        <p:nvPicPr>
          <p:cNvPr id="5" name="Image 1" descr="IMG_0999 (1).jpg">
            <a:extLst>
              <a:ext uri="{FF2B5EF4-FFF2-40B4-BE49-F238E27FC236}">
                <a16:creationId xmlns:a16="http://schemas.microsoft.com/office/drawing/2014/main" id="{D271EF74-284A-9345-A31A-19B46A4DDC9B}"/>
              </a:ext>
            </a:extLst>
          </p:cNvPr>
          <p:cNvPicPr>
            <a:picLocks noChangeAspect="1"/>
          </p:cNvPicPr>
          <p:nvPr/>
        </p:nvPicPr>
        <p:blipFill>
          <a:blip r:embed="rId3"/>
          <a:srcRect/>
          <a:stretch>
            <a:fillRect/>
          </a:stretch>
        </p:blipFill>
        <p:spPr bwMode="auto">
          <a:xfrm>
            <a:off x="7176977" y="457201"/>
            <a:ext cx="4457700" cy="5943600"/>
          </a:xfrm>
          <a:prstGeom prst="rect">
            <a:avLst/>
          </a:prstGeom>
          <a:noFill/>
          <a:ln w="9525">
            <a:noFill/>
            <a:miter lim="800000"/>
            <a:headEnd/>
            <a:tailEnd/>
          </a:ln>
        </p:spPr>
      </p:pic>
    </p:spTree>
    <p:extLst>
      <p:ext uri="{BB962C8B-B14F-4D97-AF65-F5344CB8AC3E}">
        <p14:creationId xmlns:p14="http://schemas.microsoft.com/office/powerpoint/2010/main" val="3672355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A57BD4-D1D2-224C-A991-958E15894C40}"/>
              </a:ext>
            </a:extLst>
          </p:cNvPr>
          <p:cNvSpPr/>
          <p:nvPr/>
        </p:nvSpPr>
        <p:spPr>
          <a:xfrm>
            <a:off x="1205023" y="457199"/>
            <a:ext cx="9781954"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VINAIGRES. </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Nicolas Lémery : « Le Vinaigre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Medical</a:t>
            </a:r>
            <a:r>
              <a:rPr lang="fr-FR" sz="3200" dirty="0">
                <a:latin typeface="Times New Roman" panose="02020603050405020304" pitchFamily="18" charset="0"/>
                <a:ea typeface="Calibri" panose="020F0502020204030204" pitchFamily="34" charset="0"/>
                <a:cs typeface="Times New Roman" panose="02020603050405020304" pitchFamily="18" charset="0"/>
              </a:rPr>
              <a:t> est un vinaigre rempli de substances &amp; des vertus d’une ou plusieurs </a:t>
            </a:r>
            <a:r>
              <a:rPr lang="fr-FR" sz="3200" dirty="0" err="1">
                <a:latin typeface="Times New Roman" panose="02020603050405020304" pitchFamily="18" charset="0"/>
                <a:ea typeface="Calibri" panose="020F0502020204030204" pitchFamily="34" charset="0"/>
                <a:cs typeface="Times New Roman" panose="02020603050405020304" pitchFamily="18" charset="0"/>
              </a:rPr>
              <a:t>especes</a:t>
            </a:r>
            <a:r>
              <a:rPr lang="fr-FR" sz="3200" dirty="0">
                <a:latin typeface="Times New Roman" panose="02020603050405020304" pitchFamily="18" charset="0"/>
                <a:ea typeface="Calibri" panose="020F0502020204030204" pitchFamily="34" charset="0"/>
                <a:cs typeface="Times New Roman" panose="02020603050405020304" pitchFamily="18" charset="0"/>
              </a:rPr>
              <a:t> de drogues. »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vinaigre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scillitique</a:t>
            </a:r>
            <a:r>
              <a:rPr lang="fr-FR" sz="3200" dirty="0">
                <a:latin typeface="Times New Roman" panose="02020603050405020304" pitchFamily="18" charset="0"/>
                <a:ea typeface="Calibri" panose="020F0502020204030204" pitchFamily="34" charset="0"/>
                <a:cs typeface="Times New Roman" panose="02020603050405020304" pitchFamily="18" charset="0"/>
              </a:rPr>
              <a:t>, ou le vinaigre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thériacal</a:t>
            </a:r>
            <a:r>
              <a:rPr lang="fr-FR" sz="3200" dirty="0">
                <a:latin typeface="Times New Roman" panose="02020603050405020304" pitchFamily="18" charset="0"/>
                <a:ea typeface="Calibri" panose="020F0502020204030204" pitchFamily="34" charset="0"/>
                <a:cs typeface="Times New Roman" panose="02020603050405020304" pitchFamily="18" charset="0"/>
              </a:rPr>
              <a:t> sont utilisés en thérapeutique.</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vinaigre de sureau, quant à lui, est surtout utilisé dans les aliments.</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4881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D50909A-267B-B44D-9BF5-8787DA46B3D3}"/>
              </a:ext>
            </a:extLst>
          </p:cNvPr>
          <p:cNvSpPr txBox="1">
            <a:spLocks noChangeArrowheads="1"/>
          </p:cNvSpPr>
          <p:nvPr/>
        </p:nvSpPr>
        <p:spPr bwMode="auto">
          <a:xfrm>
            <a:off x="737800" y="1387192"/>
            <a:ext cx="2557849" cy="584775"/>
          </a:xfrm>
          <a:prstGeom prst="rect">
            <a:avLst/>
          </a:prstGeom>
          <a:noFill/>
          <a:ln w="9525">
            <a:noFill/>
            <a:miter lim="800000"/>
            <a:headEnd/>
            <a:tailEnd/>
          </a:ln>
        </p:spPr>
        <p:txBody>
          <a:bodyPr wrap="square">
            <a:prstTxWarp prst="textNoShape">
              <a:avLst/>
            </a:prstTxWarp>
            <a:spAutoFit/>
          </a:bodyPr>
          <a:lstStyle/>
          <a:p>
            <a:r>
              <a:rPr lang="fr-FR" sz="3200" dirty="0">
                <a:latin typeface="Times New Roman" charset="0"/>
              </a:rPr>
              <a:t>MORTIERS</a:t>
            </a:r>
            <a:endParaRPr lang="fr-FR" dirty="0">
              <a:latin typeface="Times New Roman" charset="0"/>
            </a:endParaRPr>
          </a:p>
        </p:txBody>
      </p:sp>
      <p:pic>
        <p:nvPicPr>
          <p:cNvPr id="6" name="Image 5" descr="images.jpeg">
            <a:extLst>
              <a:ext uri="{FF2B5EF4-FFF2-40B4-BE49-F238E27FC236}">
                <a16:creationId xmlns:a16="http://schemas.microsoft.com/office/drawing/2014/main" id="{94209EE3-6925-C647-94D4-0EBDFBCBEE57}"/>
              </a:ext>
            </a:extLst>
          </p:cNvPr>
          <p:cNvPicPr>
            <a:picLocks noChangeAspect="1"/>
          </p:cNvPicPr>
          <p:nvPr/>
        </p:nvPicPr>
        <p:blipFill>
          <a:blip r:embed="rId2"/>
          <a:srcRect/>
          <a:stretch>
            <a:fillRect/>
          </a:stretch>
        </p:blipFill>
        <p:spPr bwMode="auto">
          <a:xfrm>
            <a:off x="8600642" y="3289818"/>
            <a:ext cx="3392487" cy="3146425"/>
          </a:xfrm>
          <a:prstGeom prst="rect">
            <a:avLst/>
          </a:prstGeom>
          <a:noFill/>
          <a:ln w="9525">
            <a:noFill/>
            <a:miter lim="800000"/>
            <a:headEnd/>
            <a:tailEnd/>
          </a:ln>
        </p:spPr>
      </p:pic>
      <p:sp>
        <p:nvSpPr>
          <p:cNvPr id="7" name="ZoneTexte 6">
            <a:extLst>
              <a:ext uri="{FF2B5EF4-FFF2-40B4-BE49-F238E27FC236}">
                <a16:creationId xmlns:a16="http://schemas.microsoft.com/office/drawing/2014/main" id="{B8972EE2-D2F8-3B41-BFAB-A034D9AB4FDA}"/>
              </a:ext>
            </a:extLst>
          </p:cNvPr>
          <p:cNvSpPr txBox="1">
            <a:spLocks noChangeArrowheads="1"/>
          </p:cNvSpPr>
          <p:nvPr/>
        </p:nvSpPr>
        <p:spPr bwMode="auto">
          <a:xfrm>
            <a:off x="1283300" y="6205261"/>
            <a:ext cx="1466850" cy="461963"/>
          </a:xfrm>
          <a:prstGeom prst="rect">
            <a:avLst/>
          </a:prstGeom>
          <a:noFill/>
          <a:ln w="9525">
            <a:noFill/>
            <a:miter lim="800000"/>
            <a:headEnd/>
            <a:tailEnd/>
          </a:ln>
        </p:spPr>
        <p:txBody>
          <a:bodyPr wrap="none">
            <a:prstTxWarp prst="textNoShape">
              <a:avLst/>
            </a:prstTxWarp>
            <a:spAutoFit/>
          </a:bodyPr>
          <a:lstStyle/>
          <a:p>
            <a:r>
              <a:rPr lang="fr-FR" dirty="0">
                <a:latin typeface="Times New Roman" charset="0"/>
                <a:ea typeface="Times New Roman" charset="0"/>
                <a:cs typeface="Times New Roman" charset="0"/>
              </a:rPr>
              <a:t>BRONZE</a:t>
            </a:r>
          </a:p>
        </p:txBody>
      </p:sp>
      <p:sp>
        <p:nvSpPr>
          <p:cNvPr id="8" name="ZoneTexte 7">
            <a:extLst>
              <a:ext uri="{FF2B5EF4-FFF2-40B4-BE49-F238E27FC236}">
                <a16:creationId xmlns:a16="http://schemas.microsoft.com/office/drawing/2014/main" id="{E440F48C-1F96-2741-8838-74B2472ACFF9}"/>
              </a:ext>
            </a:extLst>
          </p:cNvPr>
          <p:cNvSpPr txBox="1">
            <a:spLocks noChangeArrowheads="1"/>
          </p:cNvSpPr>
          <p:nvPr/>
        </p:nvSpPr>
        <p:spPr bwMode="auto">
          <a:xfrm>
            <a:off x="9612311" y="6384929"/>
            <a:ext cx="1211632" cy="369332"/>
          </a:xfrm>
          <a:prstGeom prst="rect">
            <a:avLst/>
          </a:prstGeom>
          <a:noFill/>
          <a:ln w="9525">
            <a:noFill/>
            <a:miter lim="800000"/>
            <a:headEnd/>
            <a:tailEnd/>
          </a:ln>
        </p:spPr>
        <p:txBody>
          <a:bodyPr wrap="square">
            <a:prstTxWarp prst="textNoShape">
              <a:avLst/>
            </a:prstTxWarp>
            <a:spAutoFit/>
          </a:bodyPr>
          <a:lstStyle/>
          <a:p>
            <a:r>
              <a:rPr lang="fr-FR" dirty="0">
                <a:latin typeface="Times New Roman" charset="0"/>
                <a:ea typeface="Times New Roman" charset="0"/>
                <a:cs typeface="Times New Roman" charset="0"/>
              </a:rPr>
              <a:t>MARBRE</a:t>
            </a:r>
          </a:p>
        </p:txBody>
      </p:sp>
      <p:pic>
        <p:nvPicPr>
          <p:cNvPr id="10" name="Image 3" descr="Mortier Lyon XVIIe Écouen.jpg">
            <a:extLst>
              <a:ext uri="{FF2B5EF4-FFF2-40B4-BE49-F238E27FC236}">
                <a16:creationId xmlns:a16="http://schemas.microsoft.com/office/drawing/2014/main" id="{D0B18273-BFDF-3043-877D-1B417689C3D1}"/>
              </a:ext>
            </a:extLst>
          </p:cNvPr>
          <p:cNvPicPr>
            <a:picLocks noChangeAspect="1"/>
          </p:cNvPicPr>
          <p:nvPr/>
        </p:nvPicPr>
        <p:blipFill>
          <a:blip r:embed="rId3"/>
          <a:srcRect/>
          <a:stretch>
            <a:fillRect/>
          </a:stretch>
        </p:blipFill>
        <p:spPr bwMode="auto">
          <a:xfrm>
            <a:off x="79444" y="3130282"/>
            <a:ext cx="3557443" cy="3146424"/>
          </a:xfrm>
          <a:prstGeom prst="rect">
            <a:avLst/>
          </a:prstGeom>
          <a:noFill/>
          <a:ln w="9525">
            <a:noFill/>
            <a:miter lim="800000"/>
            <a:headEnd/>
            <a:tailEnd/>
          </a:ln>
        </p:spPr>
      </p:pic>
      <p:sp>
        <p:nvSpPr>
          <p:cNvPr id="11" name="ZoneTexte 10">
            <a:extLst>
              <a:ext uri="{FF2B5EF4-FFF2-40B4-BE49-F238E27FC236}">
                <a16:creationId xmlns:a16="http://schemas.microsoft.com/office/drawing/2014/main" id="{D2B30175-ADD4-9644-8D5C-8288E2B12117}"/>
              </a:ext>
            </a:extLst>
          </p:cNvPr>
          <p:cNvSpPr txBox="1"/>
          <p:nvPr/>
        </p:nvSpPr>
        <p:spPr>
          <a:xfrm>
            <a:off x="9655255" y="2920486"/>
            <a:ext cx="1107996"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BRONZE</a:t>
            </a:r>
          </a:p>
        </p:txBody>
      </p:sp>
      <p:pic>
        <p:nvPicPr>
          <p:cNvPr id="3" name="Image 2" descr="Une image contenant intérieur, plante, en bois, fermer&#10;&#10;Description générée automatiquement">
            <a:extLst>
              <a:ext uri="{FF2B5EF4-FFF2-40B4-BE49-F238E27FC236}">
                <a16:creationId xmlns:a16="http://schemas.microsoft.com/office/drawing/2014/main" id="{0DCE9358-2AD2-574E-ACF7-A2A2BE5E9979}"/>
              </a:ext>
            </a:extLst>
          </p:cNvPr>
          <p:cNvPicPr>
            <a:picLocks noChangeAspect="1"/>
          </p:cNvPicPr>
          <p:nvPr/>
        </p:nvPicPr>
        <p:blipFill>
          <a:blip r:embed="rId4"/>
          <a:stretch>
            <a:fillRect/>
          </a:stretch>
        </p:blipFill>
        <p:spPr>
          <a:xfrm>
            <a:off x="8737550" y="184151"/>
            <a:ext cx="2961154" cy="2787649"/>
          </a:xfrm>
          <a:prstGeom prst="rect">
            <a:avLst/>
          </a:prstGeom>
        </p:spPr>
      </p:pic>
      <p:pic>
        <p:nvPicPr>
          <p:cNvPr id="14" name="Image 13">
            <a:extLst>
              <a:ext uri="{FF2B5EF4-FFF2-40B4-BE49-F238E27FC236}">
                <a16:creationId xmlns:a16="http://schemas.microsoft.com/office/drawing/2014/main" id="{6DE1B87C-D324-C847-81F5-F28FDFE8C62E}"/>
              </a:ext>
            </a:extLst>
          </p:cNvPr>
          <p:cNvPicPr>
            <a:picLocks noChangeAspect="1"/>
          </p:cNvPicPr>
          <p:nvPr/>
        </p:nvPicPr>
        <p:blipFill>
          <a:blip r:embed="rId5"/>
          <a:stretch>
            <a:fillRect/>
          </a:stretch>
        </p:blipFill>
        <p:spPr>
          <a:xfrm>
            <a:off x="3838941" y="1300571"/>
            <a:ext cx="4559646" cy="4256857"/>
          </a:xfrm>
          <a:prstGeom prst="rect">
            <a:avLst/>
          </a:prstGeom>
        </p:spPr>
      </p:pic>
      <p:sp>
        <p:nvSpPr>
          <p:cNvPr id="15" name="ZoneTexte 14">
            <a:extLst>
              <a:ext uri="{FF2B5EF4-FFF2-40B4-BE49-F238E27FC236}">
                <a16:creationId xmlns:a16="http://schemas.microsoft.com/office/drawing/2014/main" id="{AFCF533E-7A1E-9840-B5F7-0CE9497F070B}"/>
              </a:ext>
            </a:extLst>
          </p:cNvPr>
          <p:cNvSpPr txBox="1"/>
          <p:nvPr/>
        </p:nvSpPr>
        <p:spPr>
          <a:xfrm>
            <a:off x="5575662" y="5605118"/>
            <a:ext cx="928459"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FONTE</a:t>
            </a:r>
          </a:p>
        </p:txBody>
      </p:sp>
    </p:spTree>
    <p:extLst>
      <p:ext uri="{BB962C8B-B14F-4D97-AF65-F5344CB8AC3E}">
        <p14:creationId xmlns:p14="http://schemas.microsoft.com/office/powerpoint/2010/main" val="22151211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533651D-D9D9-694B-A3E7-1FE1B1DEF30C}"/>
              </a:ext>
            </a:extLst>
          </p:cNvPr>
          <p:cNvSpPr txBox="1"/>
          <p:nvPr/>
        </p:nvSpPr>
        <p:spPr>
          <a:xfrm>
            <a:off x="1891804" y="2296633"/>
            <a:ext cx="8408392" cy="1323439"/>
          </a:xfrm>
          <a:prstGeom prst="rect">
            <a:avLst/>
          </a:prstGeom>
          <a:noFill/>
        </p:spPr>
        <p:txBody>
          <a:bodyPr wrap="none" rtlCol="0">
            <a:spAutoFit/>
          </a:bodyPr>
          <a:lstStyle/>
          <a:p>
            <a:pPr algn="ctr"/>
            <a:r>
              <a:rPr lang="fr-FR" sz="4000" i="1" dirty="0">
                <a:latin typeface="Symbol" pitchFamily="2" charset="2"/>
                <a:cs typeface="Times New Roman" panose="02020603050405020304" pitchFamily="18" charset="0"/>
              </a:rPr>
              <a:t>g-</a:t>
            </a:r>
            <a:r>
              <a:rPr lang="fr-FR" sz="4000" i="1" dirty="0">
                <a:latin typeface="Times New Roman" panose="02020603050405020304" pitchFamily="18" charset="0"/>
                <a:cs typeface="Times New Roman" panose="02020603050405020304" pitchFamily="18" charset="0"/>
              </a:rPr>
              <a:t>FORMES VISANT À CONCENTRER</a:t>
            </a:r>
          </a:p>
          <a:p>
            <a:pPr algn="ctr"/>
            <a:r>
              <a:rPr lang="fr-FR" sz="4000" i="1" dirty="0">
                <a:latin typeface="Times New Roman" panose="02020603050405020304" pitchFamily="18" charset="0"/>
                <a:cs typeface="Times New Roman" panose="02020603050405020304" pitchFamily="18" charset="0"/>
              </a:rPr>
              <a:t>LA QUINTESSENCE</a:t>
            </a:r>
          </a:p>
        </p:txBody>
      </p:sp>
    </p:spTree>
    <p:extLst>
      <p:ext uri="{BB962C8B-B14F-4D97-AF65-F5344CB8AC3E}">
        <p14:creationId xmlns:p14="http://schemas.microsoft.com/office/powerpoint/2010/main" val="21947886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0C4643-2B36-574D-8030-9BA7870F0DF4}"/>
              </a:ext>
            </a:extLst>
          </p:cNvPr>
          <p:cNvSpPr/>
          <p:nvPr/>
        </p:nvSpPr>
        <p:spPr>
          <a:xfrm>
            <a:off x="606056" y="1297173"/>
            <a:ext cx="8133907" cy="4031873"/>
          </a:xfrm>
          <a:prstGeom prst="rect">
            <a:avLst/>
          </a:prstGeom>
        </p:spPr>
        <p:txBody>
          <a:bodyPr wrap="square">
            <a:spAutoFit/>
          </a:bodyPr>
          <a:lstStyle/>
          <a:p>
            <a:r>
              <a:rPr lang="fr-FR" sz="3200" dirty="0">
                <a:latin typeface="Times New Roman" panose="02020603050405020304" pitchFamily="18" charset="0"/>
                <a:ea typeface="Calibri" panose="020F0502020204030204" pitchFamily="34" charset="0"/>
              </a:rPr>
              <a:t>Origine : développement, au XVI</a:t>
            </a:r>
            <a:r>
              <a:rPr lang="fr-FR" sz="3200" baseline="30000" dirty="0">
                <a:latin typeface="Times New Roman" panose="02020603050405020304" pitchFamily="18" charset="0"/>
                <a:ea typeface="Calibri" panose="020F0502020204030204" pitchFamily="34" charset="0"/>
              </a:rPr>
              <a:t>e</a:t>
            </a:r>
            <a:r>
              <a:rPr lang="fr-FR" sz="3200" dirty="0">
                <a:latin typeface="Times New Roman" panose="02020603050405020304" pitchFamily="18" charset="0"/>
                <a:ea typeface="Calibri" panose="020F0502020204030204" pitchFamily="34" charset="0"/>
              </a:rPr>
              <a:t> siècle, par Paracelse de la notion de quintessence, considérée comme « l’âme des drogues »</a:t>
            </a:r>
          </a:p>
          <a:p>
            <a:endParaRPr lang="fr-FR" sz="3200" dirty="0">
              <a:latin typeface="Times New Roman" panose="02020603050405020304" pitchFamily="18" charset="0"/>
              <a:ea typeface="Calibri" panose="020F0502020204030204" pitchFamily="34" charset="0"/>
            </a:endParaRPr>
          </a:p>
          <a:p>
            <a:r>
              <a:rPr lang="fr-FR" sz="3200" dirty="0">
                <a:latin typeface="Times New Roman" panose="02020603050405020304" pitchFamily="18" charset="0"/>
                <a:ea typeface="Calibri" panose="020F0502020204030204" pitchFamily="34" charset="0"/>
              </a:rPr>
              <a:t>Développement de formes galéniques </a:t>
            </a:r>
          </a:p>
          <a:p>
            <a:r>
              <a:rPr lang="fr-FR" sz="3200" dirty="0">
                <a:latin typeface="Times New Roman" panose="02020603050405020304" pitchFamily="18" charset="0"/>
                <a:ea typeface="Calibri" panose="020F0502020204030204" pitchFamily="34" charset="0"/>
              </a:rPr>
              <a:t>Nouvelles visant à extraire </a:t>
            </a:r>
          </a:p>
          <a:p>
            <a:r>
              <a:rPr lang="fr-FR" sz="3200" dirty="0">
                <a:latin typeface="Times New Roman" panose="02020603050405020304" pitchFamily="18" charset="0"/>
                <a:ea typeface="Calibri" panose="020F0502020204030204" pitchFamily="34" charset="0"/>
              </a:rPr>
              <a:t>le support d’activité de la drogue, </a:t>
            </a:r>
          </a:p>
          <a:p>
            <a:r>
              <a:rPr lang="fr-FR" sz="3200" dirty="0">
                <a:latin typeface="Times New Roman" panose="02020603050405020304" pitchFamily="18" charset="0"/>
                <a:ea typeface="Calibri" panose="020F0502020204030204" pitchFamily="34" charset="0"/>
              </a:rPr>
              <a:t>afin de concentrer et d’exalter celle-ci. </a:t>
            </a:r>
            <a:endParaRPr lang="fr-FR" sz="3200" dirty="0"/>
          </a:p>
        </p:txBody>
      </p:sp>
      <p:pic>
        <p:nvPicPr>
          <p:cNvPr id="7" name="Image 6">
            <a:extLst>
              <a:ext uri="{FF2B5EF4-FFF2-40B4-BE49-F238E27FC236}">
                <a16:creationId xmlns:a16="http://schemas.microsoft.com/office/drawing/2014/main" id="{92931831-24B1-C94B-B3B1-D65661A393DC}"/>
              </a:ext>
            </a:extLst>
          </p:cNvPr>
          <p:cNvPicPr>
            <a:picLocks noChangeAspect="1"/>
          </p:cNvPicPr>
          <p:nvPr/>
        </p:nvPicPr>
        <p:blipFill>
          <a:blip r:embed="rId2"/>
          <a:stretch>
            <a:fillRect/>
          </a:stretch>
        </p:blipFill>
        <p:spPr>
          <a:xfrm>
            <a:off x="8335926" y="320159"/>
            <a:ext cx="3483665" cy="6217681"/>
          </a:xfrm>
          <a:prstGeom prst="rect">
            <a:avLst/>
          </a:prstGeom>
        </p:spPr>
      </p:pic>
    </p:spTree>
    <p:extLst>
      <p:ext uri="{BB962C8B-B14F-4D97-AF65-F5344CB8AC3E}">
        <p14:creationId xmlns:p14="http://schemas.microsoft.com/office/powerpoint/2010/main" val="1420493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60FF60-5EA2-524C-8FCD-D224E8E2EC4D}"/>
              </a:ext>
            </a:extLst>
          </p:cNvPr>
          <p:cNvSpPr/>
          <p:nvPr/>
        </p:nvSpPr>
        <p:spPr>
          <a:xfrm>
            <a:off x="489098" y="0"/>
            <a:ext cx="10717618"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ELIXIRS</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mot est orthographié </a:t>
            </a:r>
            <a:r>
              <a:rPr lang="fr-FR" sz="3200" dirty="0" err="1">
                <a:latin typeface="Times New Roman" panose="02020603050405020304" pitchFamily="18" charset="0"/>
                <a:ea typeface="Calibri" panose="020F0502020204030204" pitchFamily="34" charset="0"/>
                <a:cs typeface="Times New Roman" panose="02020603050405020304" pitchFamily="18" charset="0"/>
              </a:rPr>
              <a:t>élixyr</a:t>
            </a:r>
            <a:r>
              <a:rPr lang="fr-FR" sz="3200" dirty="0">
                <a:latin typeface="Times New Roman" panose="02020603050405020304" pitchFamily="18" charset="0"/>
                <a:ea typeface="Calibri" panose="020F0502020204030204" pitchFamily="34" charset="0"/>
                <a:cs typeface="Times New Roman" panose="02020603050405020304" pitchFamily="18" charset="0"/>
              </a:rPr>
              <a:t>, au XVII</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de Lémery : c’est « un esprit ou une teinture quintessentielle tirée chimiquement de plusieurs mixtes ». </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technique de préparation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broyer les différentes drogues, les mélanger, les recouvrir d’esprit de vin, les laisser macérer plusieurs jours, éventuellement au bain-marie, puis distiller.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distillat constitue l’élixir.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nombre de substances mises en œuvre peut être assez élevé.</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1532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F76DDE-0F13-4340-A2A0-C3983E55C947}"/>
              </a:ext>
            </a:extLst>
          </p:cNvPr>
          <p:cNvSpPr/>
          <p:nvPr/>
        </p:nvSpPr>
        <p:spPr>
          <a:xfrm>
            <a:off x="776177" y="95693"/>
            <a:ext cx="10398642" cy="649408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Certaines formules anciennes sont assez pittoresques.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Élixir </a:t>
            </a:r>
            <a:r>
              <a:rPr lang="fr-FR" sz="3200" dirty="0" err="1">
                <a:latin typeface="Times New Roman" panose="02020603050405020304" pitchFamily="18" charset="0"/>
                <a:ea typeface="Calibri" panose="020F0502020204030204" pitchFamily="34" charset="0"/>
                <a:cs typeface="Times New Roman" panose="02020603050405020304" pitchFamily="18" charset="0"/>
              </a:rPr>
              <a:t>anti-épileptique</a:t>
            </a:r>
            <a:r>
              <a:rPr lang="fr-FR" sz="3200" dirty="0">
                <a:latin typeface="Times New Roman" panose="02020603050405020304" pitchFamily="18" charset="0"/>
                <a:ea typeface="Calibri" panose="020F0502020204030204" pitchFamily="34" charset="0"/>
                <a:cs typeface="Times New Roman" panose="02020603050405020304" pitchFamily="18" charset="0"/>
              </a:rPr>
              <a:t> de Craton,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se prépare à partir de grains de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tillot</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de cendres de « petites corneilles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tirées de leur nid », de tourterelles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et de fiente de lion.</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L’habitude d’ajouter du sucre aux élixirs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s’établira et conduira à inclure ce caractère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dans la définition.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L’élixir de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Garrus</a:t>
            </a:r>
            <a:r>
              <a:rPr lang="fr-FR" sz="3200" dirty="0">
                <a:latin typeface="Times New Roman" panose="02020603050405020304" pitchFamily="18" charset="0"/>
                <a:ea typeface="Calibri" panose="020F0502020204030204" pitchFamily="34" charset="0"/>
                <a:cs typeface="Times New Roman" panose="02020603050405020304" pitchFamily="18" charset="0"/>
              </a:rPr>
              <a:t>, connu pour sa saveur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fort agréable, figurera encore dans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l’édition de 1949 du </a:t>
            </a:r>
            <a:r>
              <a:rPr lang="fr-FR" sz="3200" i="1" dirty="0">
                <a:latin typeface="Times New Roman" panose="02020603050405020304" pitchFamily="18" charset="0"/>
                <a:ea typeface="Calibri" panose="020F0502020204030204" pitchFamily="34" charset="0"/>
                <a:cs typeface="Times New Roman" panose="02020603050405020304" pitchFamily="18" charset="0"/>
              </a:rPr>
              <a:t>Codex</a:t>
            </a:r>
            <a:r>
              <a:rPr lang="fr-FR" sz="3200" dirty="0">
                <a:latin typeface="Times New Roman" panose="02020603050405020304" pitchFamily="18" charset="0"/>
                <a:ea typeface="Calibri" panose="020F0502020204030204" pitchFamily="34" charset="0"/>
                <a:cs typeface="Times New Roman" panose="02020603050405020304" pitchFamily="18" charset="0"/>
              </a:rPr>
              <a:t>.</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0A38C04-F901-8642-BCD1-8B0EC73E34DA}"/>
              </a:ext>
            </a:extLst>
          </p:cNvPr>
          <p:cNvPicPr>
            <a:picLocks noChangeAspect="1"/>
          </p:cNvPicPr>
          <p:nvPr/>
        </p:nvPicPr>
        <p:blipFill>
          <a:blip r:embed="rId2"/>
          <a:stretch>
            <a:fillRect/>
          </a:stretch>
        </p:blipFill>
        <p:spPr>
          <a:xfrm>
            <a:off x="8088275" y="1133548"/>
            <a:ext cx="3974362" cy="5299149"/>
          </a:xfrm>
          <a:prstGeom prst="rect">
            <a:avLst/>
          </a:prstGeom>
        </p:spPr>
      </p:pic>
    </p:spTree>
    <p:extLst>
      <p:ext uri="{BB962C8B-B14F-4D97-AF65-F5344CB8AC3E}">
        <p14:creationId xmlns:p14="http://schemas.microsoft.com/office/powerpoint/2010/main" val="728529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5978BD-3B12-4D49-9570-4E96AE4F3DCF}"/>
              </a:ext>
            </a:extLst>
          </p:cNvPr>
          <p:cNvSpPr/>
          <p:nvPr/>
        </p:nvSpPr>
        <p:spPr>
          <a:xfrm>
            <a:off x="542260" y="308344"/>
            <a:ext cx="10632558"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TEINTURES.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mot est un héritage du langage des alchimistes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Nicolas Lémery : « teinture d’un mixte qu’on tire en le faisant infuser dans une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menstrue</a:t>
            </a:r>
            <a:r>
              <a:rPr lang="fr-FR" sz="3200" dirty="0">
                <a:latin typeface="Times New Roman" panose="02020603050405020304" pitchFamily="18" charset="0"/>
                <a:ea typeface="Calibri" panose="020F0502020204030204" pitchFamily="34" charset="0"/>
                <a:cs typeface="Times New Roman" panose="02020603050405020304" pitchFamily="18" charset="0"/>
              </a:rPr>
              <a:t> ou dissolvant convenable à sa nature, comme quand on met tremper du castor dans l’eau-de-vie pour en livrer la teinture. »</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Au XVIII</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Antoine Baumé écrit dans ses </a:t>
            </a:r>
            <a:r>
              <a:rPr lang="fr-FR" sz="3200" i="1" dirty="0" err="1">
                <a:latin typeface="Times New Roman" panose="02020603050405020304" pitchFamily="18" charset="0"/>
                <a:ea typeface="Calibri" panose="020F0502020204030204" pitchFamily="34" charset="0"/>
                <a:cs typeface="Times New Roman" panose="02020603050405020304" pitchFamily="18" charset="0"/>
              </a:rPr>
              <a:t>Elemens</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i="1" dirty="0">
                <a:latin typeface="Times New Roman" panose="02020603050405020304" pitchFamily="18" charset="0"/>
                <a:ea typeface="Calibri" panose="020F0502020204030204" pitchFamily="34" charset="0"/>
                <a:cs typeface="Times New Roman" panose="02020603050405020304" pitchFamily="18" charset="0"/>
              </a:rPr>
              <a:t>de Pharmacie</a:t>
            </a:r>
            <a:r>
              <a:rPr lang="fr-FR" sz="3200" dirty="0">
                <a:latin typeface="Times New Roman" panose="02020603050405020304" pitchFamily="18" charset="0"/>
                <a:ea typeface="Calibri" panose="020F0502020204030204" pitchFamily="34" charset="0"/>
                <a:cs typeface="Times New Roman" panose="02020603050405020304" pitchFamily="18" charset="0"/>
              </a:rPr>
              <a:t> : « Il n’y a presque point de substances dans le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regne</a:t>
            </a:r>
            <a:r>
              <a:rPr lang="fr-FR" sz="3200" dirty="0">
                <a:latin typeface="Times New Roman" panose="02020603050405020304" pitchFamily="18" charset="0"/>
                <a:ea typeface="Calibri" panose="020F0502020204030204" pitchFamily="34" charset="0"/>
                <a:cs typeface="Times New Roman" panose="02020603050405020304" pitchFamily="18" charset="0"/>
              </a:rPr>
              <a:t> végétal &amp; dans le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regne</a:t>
            </a:r>
            <a:r>
              <a:rPr lang="fr-FR" sz="3200" dirty="0">
                <a:latin typeface="Times New Roman" panose="02020603050405020304" pitchFamily="18" charset="0"/>
                <a:ea typeface="Calibri" panose="020F0502020204030204" pitchFamily="34" charset="0"/>
                <a:cs typeface="Times New Roman" panose="02020603050405020304" pitchFamily="18" charset="0"/>
              </a:rPr>
              <a:t> animal qui ne se laisse sensiblement attaquer par l’esprit de vin, &amp; qui ne forme avec lui des teintures ou des dissolutions plus ou moins chargées de principes…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88302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FA06D2-9BB3-2448-A71E-ED67F694EF31}"/>
              </a:ext>
            </a:extLst>
          </p:cNvPr>
          <p:cNvPicPr>
            <a:picLocks noChangeAspect="1"/>
          </p:cNvPicPr>
          <p:nvPr/>
        </p:nvPicPr>
        <p:blipFill>
          <a:blip r:embed="rId2"/>
          <a:stretch>
            <a:fillRect/>
          </a:stretch>
        </p:blipFill>
        <p:spPr>
          <a:xfrm>
            <a:off x="6350" y="1949450"/>
            <a:ext cx="12179300" cy="2959100"/>
          </a:xfrm>
          <a:prstGeom prst="rect">
            <a:avLst/>
          </a:prstGeom>
        </p:spPr>
      </p:pic>
    </p:spTree>
    <p:extLst>
      <p:ext uri="{BB962C8B-B14F-4D97-AF65-F5344CB8AC3E}">
        <p14:creationId xmlns:p14="http://schemas.microsoft.com/office/powerpoint/2010/main" val="36114315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81A39D9-A9FD-1546-99DB-3DEBD9BEB054}"/>
              </a:ext>
            </a:extLst>
          </p:cNvPr>
          <p:cNvPicPr>
            <a:picLocks noChangeAspect="1"/>
          </p:cNvPicPr>
          <p:nvPr/>
        </p:nvPicPr>
        <p:blipFill>
          <a:blip r:embed="rId2"/>
          <a:stretch>
            <a:fillRect/>
          </a:stretch>
        </p:blipFill>
        <p:spPr>
          <a:xfrm>
            <a:off x="323074" y="0"/>
            <a:ext cx="3932942" cy="6858000"/>
          </a:xfrm>
          <a:prstGeom prst="rect">
            <a:avLst/>
          </a:prstGeom>
        </p:spPr>
      </p:pic>
      <p:pic>
        <p:nvPicPr>
          <p:cNvPr id="7" name="Image 6">
            <a:extLst>
              <a:ext uri="{FF2B5EF4-FFF2-40B4-BE49-F238E27FC236}">
                <a16:creationId xmlns:a16="http://schemas.microsoft.com/office/drawing/2014/main" id="{446AADE8-0E2D-CB48-9117-D4C1C6DB3F7C}"/>
              </a:ext>
            </a:extLst>
          </p:cNvPr>
          <p:cNvPicPr>
            <a:picLocks noChangeAspect="1"/>
          </p:cNvPicPr>
          <p:nvPr/>
        </p:nvPicPr>
        <p:blipFill>
          <a:blip r:embed="rId3"/>
          <a:stretch>
            <a:fillRect/>
          </a:stretch>
        </p:blipFill>
        <p:spPr>
          <a:xfrm>
            <a:off x="5638640" y="233915"/>
            <a:ext cx="5909632" cy="4508205"/>
          </a:xfrm>
          <a:prstGeom prst="rect">
            <a:avLst/>
          </a:prstGeom>
        </p:spPr>
      </p:pic>
      <p:sp>
        <p:nvSpPr>
          <p:cNvPr id="8" name="ZoneTexte 7">
            <a:extLst>
              <a:ext uri="{FF2B5EF4-FFF2-40B4-BE49-F238E27FC236}">
                <a16:creationId xmlns:a16="http://schemas.microsoft.com/office/drawing/2014/main" id="{71856363-7A82-9341-A40D-61F39500299C}"/>
              </a:ext>
            </a:extLst>
          </p:cNvPr>
          <p:cNvSpPr txBox="1"/>
          <p:nvPr/>
        </p:nvSpPr>
        <p:spPr>
          <a:xfrm>
            <a:off x="6338575" y="5241851"/>
            <a:ext cx="4509761" cy="1077218"/>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Teinture d’opium safranée</a:t>
            </a:r>
          </a:p>
          <a:p>
            <a:r>
              <a:rPr lang="fr-FR" sz="3200" dirty="0">
                <a:latin typeface="Times New Roman" panose="02020603050405020304" pitchFamily="18" charset="0"/>
                <a:cs typeface="Times New Roman" panose="02020603050405020304" pitchFamily="18" charset="0"/>
              </a:rPr>
              <a:t>Laudanum</a:t>
            </a:r>
          </a:p>
        </p:txBody>
      </p:sp>
    </p:spTree>
    <p:extLst>
      <p:ext uri="{BB962C8B-B14F-4D97-AF65-F5344CB8AC3E}">
        <p14:creationId xmlns:p14="http://schemas.microsoft.com/office/powerpoint/2010/main" val="33209793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7F6B38-4A52-A84D-9806-51B593FAFA4A}"/>
              </a:ext>
            </a:extLst>
          </p:cNvPr>
          <p:cNvSpPr/>
          <p:nvPr/>
        </p:nvSpPr>
        <p:spPr>
          <a:xfrm>
            <a:off x="499729" y="244549"/>
            <a:ext cx="11025963" cy="5016758"/>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EXTRAITS.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Lémery cite 18 extraits dans sa </a:t>
            </a:r>
            <a:r>
              <a:rPr lang="fr-FR" sz="3200" i="1" dirty="0">
                <a:latin typeface="Times New Roman" panose="02020603050405020304" pitchFamily="18" charset="0"/>
                <a:ea typeface="Calibri" panose="020F0502020204030204" pitchFamily="34" charset="0"/>
                <a:cs typeface="Times New Roman" panose="02020603050405020304" pitchFamily="18" charset="0"/>
              </a:rPr>
              <a:t>Pharmacopée</a:t>
            </a:r>
            <a:r>
              <a:rPr lang="fr-FR" sz="3200" dirty="0">
                <a:latin typeface="Times New Roman" panose="02020603050405020304" pitchFamily="18" charset="0"/>
                <a:ea typeface="Calibri" panose="020F0502020204030204" pitchFamily="34" charset="0"/>
                <a:cs typeface="Times New Roman" panose="02020603050405020304" pitchFamily="18" charset="0"/>
              </a:rPr>
              <a:t>, mais ne définit pas le terme.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En revanche, Baumé en fournit une définition précise, dans ses </a:t>
            </a:r>
            <a:r>
              <a:rPr lang="fr-FR" sz="3200" i="1" dirty="0" err="1">
                <a:latin typeface="Times New Roman" panose="02020603050405020304" pitchFamily="18" charset="0"/>
                <a:ea typeface="Calibri" panose="020F0502020204030204" pitchFamily="34" charset="0"/>
                <a:cs typeface="Times New Roman" panose="02020603050405020304" pitchFamily="18" charset="0"/>
              </a:rPr>
              <a:t>Elemens</a:t>
            </a:r>
            <a:r>
              <a:rPr lang="fr-FR" sz="3200" i="1" dirty="0">
                <a:latin typeface="Times New Roman" panose="02020603050405020304" pitchFamily="18" charset="0"/>
                <a:ea typeface="Calibri" panose="020F0502020204030204" pitchFamily="34" charset="0"/>
                <a:cs typeface="Times New Roman" panose="02020603050405020304" pitchFamily="18" charset="0"/>
              </a:rPr>
              <a:t> de Pharmacie</a:t>
            </a:r>
            <a:r>
              <a:rPr lang="fr-FR" sz="3200" dirty="0">
                <a:latin typeface="Times New Roman" panose="02020603050405020304" pitchFamily="18" charset="0"/>
                <a:ea typeface="Calibri" panose="020F0502020204030204" pitchFamily="34" charset="0"/>
                <a:cs typeface="Times New Roman" panose="02020603050405020304" pitchFamily="18" charset="0"/>
              </a:rPr>
              <a:t> : « On nomme extraits les substances qu’on a séparées des corps par un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menstrue</a:t>
            </a:r>
            <a:r>
              <a:rPr lang="fr-FR" sz="3200" dirty="0">
                <a:latin typeface="Times New Roman" panose="02020603050405020304" pitchFamily="18" charset="0"/>
                <a:ea typeface="Calibri" panose="020F0502020204030204" pitchFamily="34" charset="0"/>
                <a:cs typeface="Times New Roman" panose="02020603050405020304" pitchFamily="18" charset="0"/>
              </a:rPr>
              <a:t> convenable, &amp; qu’on a rassemblées sous un petit volume par l’évaporation d’une partie ou de la totalité du véhicule ». </a:t>
            </a:r>
          </a:p>
        </p:txBody>
      </p:sp>
    </p:spTree>
    <p:extLst>
      <p:ext uri="{BB962C8B-B14F-4D97-AF65-F5344CB8AC3E}">
        <p14:creationId xmlns:p14="http://schemas.microsoft.com/office/powerpoint/2010/main" val="3820628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A9E253-FFD4-2640-840C-999504BA5A45}"/>
              </a:ext>
            </a:extLst>
          </p:cNvPr>
          <p:cNvSpPr/>
          <p:nvPr/>
        </p:nvSpPr>
        <p:spPr>
          <a:xfrm>
            <a:off x="659219" y="563526"/>
            <a:ext cx="7474688"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Intérêt principal de ces formes qui concentraient la quintessence des drogues : pouvoir être incorporées à des pilules, ce qui facilitait grandement leur administration au patient.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extraits se sont largement développés au XVIII</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L’extrait de quinquina, préparé par le comte de La </a:t>
            </a:r>
            <a:r>
              <a:rPr lang="fr-FR" sz="3200" dirty="0" err="1">
                <a:latin typeface="Times New Roman" panose="02020603050405020304" pitchFamily="18" charset="0"/>
                <a:ea typeface="Calibri" panose="020F0502020204030204" pitchFamily="34" charset="0"/>
                <a:cs typeface="Times New Roman" panose="02020603050405020304" pitchFamily="18" charset="0"/>
              </a:rPr>
              <a:t>Garaye</a:t>
            </a:r>
            <a:r>
              <a:rPr lang="fr-FR" sz="3200" dirty="0">
                <a:latin typeface="Times New Roman" panose="02020603050405020304" pitchFamily="18" charset="0"/>
                <a:ea typeface="Calibri" panose="020F0502020204030204" pitchFamily="34" charset="0"/>
                <a:cs typeface="Times New Roman" panose="02020603050405020304" pitchFamily="18" charset="0"/>
              </a:rPr>
              <a:t>, en utilisant l’eau comme solvant d’extraction, était extrêmement réputé.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descr="Une image contenant intérieur, plante, peint, affiché&#10;&#10;Description générée automatiquement">
            <a:extLst>
              <a:ext uri="{FF2B5EF4-FFF2-40B4-BE49-F238E27FC236}">
                <a16:creationId xmlns:a16="http://schemas.microsoft.com/office/drawing/2014/main" id="{CD41673A-4CE7-B646-BDC4-C37B72372C88}"/>
              </a:ext>
            </a:extLst>
          </p:cNvPr>
          <p:cNvPicPr>
            <a:picLocks noChangeAspect="1"/>
          </p:cNvPicPr>
          <p:nvPr/>
        </p:nvPicPr>
        <p:blipFill>
          <a:blip r:embed="rId2"/>
          <a:stretch>
            <a:fillRect/>
          </a:stretch>
        </p:blipFill>
        <p:spPr>
          <a:xfrm>
            <a:off x="8697432" y="288133"/>
            <a:ext cx="3168553" cy="6281734"/>
          </a:xfrm>
          <a:prstGeom prst="rect">
            <a:avLst/>
          </a:prstGeom>
        </p:spPr>
      </p:pic>
    </p:spTree>
    <p:extLst>
      <p:ext uri="{BB962C8B-B14F-4D97-AF65-F5344CB8AC3E}">
        <p14:creationId xmlns:p14="http://schemas.microsoft.com/office/powerpoint/2010/main" val="39067632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C80B4A5-016E-E845-88FA-302B0950FC43}"/>
              </a:ext>
            </a:extLst>
          </p:cNvPr>
          <p:cNvSpPr txBox="1"/>
          <p:nvPr/>
        </p:nvSpPr>
        <p:spPr>
          <a:xfrm>
            <a:off x="3144711" y="2890391"/>
            <a:ext cx="5902578" cy="1077218"/>
          </a:xfrm>
          <a:prstGeom prst="rect">
            <a:avLst/>
          </a:prstGeom>
          <a:noFill/>
        </p:spPr>
        <p:txBody>
          <a:bodyPr wrap="none" rtlCol="0">
            <a:spAutoFit/>
          </a:bodyPr>
          <a:lstStyle/>
          <a:p>
            <a:pPr algn="ctr"/>
            <a:r>
              <a:rPr lang="fr-FR" sz="3200" dirty="0">
                <a:latin typeface="Times New Roman" panose="02020603050405020304" pitchFamily="18" charset="0"/>
                <a:cs typeface="Times New Roman" panose="02020603050405020304" pitchFamily="18" charset="0"/>
              </a:rPr>
              <a:t>2- FORMES DESTINÉES À UNE</a:t>
            </a:r>
          </a:p>
          <a:p>
            <a:pPr algn="ctr"/>
            <a:r>
              <a:rPr lang="fr-FR" sz="3200" dirty="0">
                <a:latin typeface="Times New Roman" panose="02020603050405020304" pitchFamily="18" charset="0"/>
                <a:cs typeface="Times New Roman" panose="02020603050405020304" pitchFamily="18" charset="0"/>
              </a:rPr>
              <a:t>ADMINISTRATION RECTALE</a:t>
            </a:r>
          </a:p>
        </p:txBody>
      </p:sp>
    </p:spTree>
    <p:extLst>
      <p:ext uri="{BB962C8B-B14F-4D97-AF65-F5344CB8AC3E}">
        <p14:creationId xmlns:p14="http://schemas.microsoft.com/office/powerpoint/2010/main" val="499559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2AE1A7-E9A4-2345-B710-1EEA18AC6C6C}"/>
              </a:ext>
            </a:extLst>
          </p:cNvPr>
          <p:cNvPicPr>
            <a:picLocks noChangeAspect="1"/>
          </p:cNvPicPr>
          <p:nvPr/>
        </p:nvPicPr>
        <p:blipFill>
          <a:blip r:embed="rId2"/>
          <a:stretch>
            <a:fillRect/>
          </a:stretch>
        </p:blipFill>
        <p:spPr>
          <a:xfrm>
            <a:off x="971600" y="-21567"/>
            <a:ext cx="5017514" cy="6858000"/>
          </a:xfrm>
          <a:prstGeom prst="rect">
            <a:avLst/>
          </a:prstGeom>
        </p:spPr>
      </p:pic>
      <p:sp>
        <p:nvSpPr>
          <p:cNvPr id="5" name="ZoneTexte 4">
            <a:extLst>
              <a:ext uri="{FF2B5EF4-FFF2-40B4-BE49-F238E27FC236}">
                <a16:creationId xmlns:a16="http://schemas.microsoft.com/office/drawing/2014/main" id="{1930FA86-E139-5E43-B036-50C57871D7E9}"/>
              </a:ext>
            </a:extLst>
          </p:cNvPr>
          <p:cNvSpPr txBox="1"/>
          <p:nvPr/>
        </p:nvSpPr>
        <p:spPr>
          <a:xfrm>
            <a:off x="7094565" y="2151727"/>
            <a:ext cx="2736647" cy="255454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PROTECTION</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CONTRE LES</a:t>
            </a:r>
          </a:p>
          <a:p>
            <a:r>
              <a:rPr lang="fr-FR" sz="3200" dirty="0">
                <a:latin typeface="Times New Roman" panose="02020603050405020304" pitchFamily="18" charset="0"/>
                <a:cs typeface="Times New Roman" panose="02020603050405020304" pitchFamily="18" charset="0"/>
              </a:rPr>
              <a:t>POUSSIÈRES</a:t>
            </a:r>
          </a:p>
          <a:p>
            <a:r>
              <a:rPr lang="fr-FR" sz="3200" dirty="0">
                <a:latin typeface="Times New Roman" panose="02020603050405020304" pitchFamily="18" charset="0"/>
                <a:cs typeface="Times New Roman" panose="02020603050405020304" pitchFamily="18" charset="0"/>
              </a:rPr>
              <a:t>TOXIQUES</a:t>
            </a:r>
          </a:p>
        </p:txBody>
      </p:sp>
      <p:cxnSp>
        <p:nvCxnSpPr>
          <p:cNvPr id="6" name="Connecteur droit avec flèche 5">
            <a:extLst>
              <a:ext uri="{FF2B5EF4-FFF2-40B4-BE49-F238E27FC236}">
                <a16:creationId xmlns:a16="http://schemas.microsoft.com/office/drawing/2014/main" id="{CB5BA11C-978F-634F-A712-72A7804F9228}"/>
              </a:ext>
            </a:extLst>
          </p:cNvPr>
          <p:cNvCxnSpPr>
            <a:cxnSpLocks/>
          </p:cNvCxnSpPr>
          <p:nvPr/>
        </p:nvCxnSpPr>
        <p:spPr bwMode="auto">
          <a:xfrm flipH="1" flipV="1">
            <a:off x="5292080" y="2492896"/>
            <a:ext cx="1701844" cy="1300628"/>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a16="http://schemas.microsoft.com/office/drawing/2014/main" id="{A40F822F-B4B3-D946-9737-B0171395EFC2}"/>
              </a:ext>
            </a:extLst>
          </p:cNvPr>
          <p:cNvSpPr txBox="1"/>
          <p:nvPr/>
        </p:nvSpPr>
        <p:spPr>
          <a:xfrm>
            <a:off x="7426412" y="481913"/>
            <a:ext cx="3493264" cy="1077218"/>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Pour les drogues</a:t>
            </a:r>
          </a:p>
          <a:p>
            <a:r>
              <a:rPr lang="fr-FR" sz="3200" dirty="0">
                <a:latin typeface="Times New Roman" panose="02020603050405020304" pitchFamily="18" charset="0"/>
                <a:cs typeface="Times New Roman" panose="02020603050405020304" pitchFamily="18" charset="0"/>
              </a:rPr>
              <a:t>de consistance dure</a:t>
            </a:r>
          </a:p>
        </p:txBody>
      </p:sp>
      <p:sp>
        <p:nvSpPr>
          <p:cNvPr id="2" name="ZoneTexte 1">
            <a:extLst>
              <a:ext uri="{FF2B5EF4-FFF2-40B4-BE49-F238E27FC236}">
                <a16:creationId xmlns:a16="http://schemas.microsoft.com/office/drawing/2014/main" id="{13D9A27A-D5EA-804A-9B68-90695A1C33E9}"/>
              </a:ext>
            </a:extLst>
          </p:cNvPr>
          <p:cNvSpPr txBox="1"/>
          <p:nvPr/>
        </p:nvSpPr>
        <p:spPr>
          <a:xfrm>
            <a:off x="6202888" y="4982343"/>
            <a:ext cx="5633273" cy="1569660"/>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On peut remplacer le couvercle</a:t>
            </a:r>
          </a:p>
          <a:p>
            <a:r>
              <a:rPr lang="fr-FR" sz="3200" dirty="0">
                <a:latin typeface="Times New Roman" panose="02020603050405020304" pitchFamily="18" charset="0"/>
                <a:cs typeface="Times New Roman" panose="02020603050405020304" pitchFamily="18" charset="0"/>
              </a:rPr>
              <a:t>Par une peau de cuir </a:t>
            </a:r>
          </a:p>
          <a:p>
            <a:r>
              <a:rPr lang="fr-FR" sz="3200" dirty="0">
                <a:latin typeface="Times New Roman" panose="02020603050405020304" pitchFamily="18" charset="0"/>
                <a:cs typeface="Times New Roman" panose="02020603050405020304" pitchFamily="18" charset="0"/>
              </a:rPr>
              <a:t>avec un trou central pour le pilon</a:t>
            </a:r>
          </a:p>
        </p:txBody>
      </p:sp>
    </p:spTree>
    <p:extLst>
      <p:ext uri="{BB962C8B-B14F-4D97-AF65-F5344CB8AC3E}">
        <p14:creationId xmlns:p14="http://schemas.microsoft.com/office/powerpoint/2010/main" val="2554713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A70E5C-C4D7-EE46-AD18-6AC0D0257850}"/>
              </a:ext>
            </a:extLst>
          </p:cNvPr>
          <p:cNvSpPr/>
          <p:nvPr/>
        </p:nvSpPr>
        <p:spPr>
          <a:xfrm>
            <a:off x="648586" y="839972"/>
            <a:ext cx="10632558" cy="5016758"/>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CLYSTÈRES.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de Nicolas Lémery : « d’une injection qu’on fait entrer dans les intestins par le moyen d’une seringue, ou quelquefois d’une vessie ». </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Tradition bien établie: c’est en observant le comportement des ibis, que les Égyptiens auraient eu l’idée du clystère. En effet, lorsqu’un ibis se sent constipé, il se traiterait en s’injectant de l’eau du Nil dans le fondement, à l’aide de son bec pointu.</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4564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6DD76D-F7A9-B548-9D75-C98B9A46C015}"/>
              </a:ext>
            </a:extLst>
          </p:cNvPr>
          <p:cNvSpPr/>
          <p:nvPr/>
        </p:nvSpPr>
        <p:spPr>
          <a:xfrm>
            <a:off x="340242" y="670214"/>
            <a:ext cx="7985051" cy="4524315"/>
          </a:xfrm>
          <a:prstGeom prst="rect">
            <a:avLst/>
          </a:prstGeom>
        </p:spPr>
        <p:txBody>
          <a:bodyPr wrap="square">
            <a:spAutoFit/>
          </a:bodyPr>
          <a:lstStyle/>
          <a:p>
            <a:r>
              <a:rPr lang="fr-FR" sz="3200" dirty="0">
                <a:latin typeface="Times New Roman" panose="02020603050405020304" pitchFamily="18" charset="0"/>
                <a:ea typeface="Calibri" panose="020F0502020204030204" pitchFamily="34" charset="0"/>
              </a:rPr>
              <a:t>L’utilisation d’un roseau creux a, d’abord, compensé pour l’homme, l’absence de bec. </a:t>
            </a:r>
          </a:p>
          <a:p>
            <a:endParaRPr lang="fr-FR" sz="3200" dirty="0">
              <a:latin typeface="Times New Roman" panose="02020603050405020304" pitchFamily="18" charset="0"/>
              <a:ea typeface="Calibri" panose="020F0502020204030204" pitchFamily="34" charset="0"/>
            </a:endParaRPr>
          </a:p>
          <a:p>
            <a:r>
              <a:rPr lang="fr-FR" sz="3200" dirty="0">
                <a:latin typeface="Times New Roman" panose="02020603050405020304" pitchFamily="18" charset="0"/>
                <a:ea typeface="Calibri" panose="020F0502020204030204" pitchFamily="34" charset="0"/>
              </a:rPr>
              <a:t>Au Moyen-Âge, on utilisait une sorte d’entonnoir relié à un tuyau dont l’extrémité était introduite dans le fondement, comme le montrent, avec précision, certaines enluminures. Le liquide s’écoulait alors par gravitation. </a:t>
            </a:r>
            <a:endParaRPr lang="fr-FR" sz="3200" dirty="0"/>
          </a:p>
        </p:txBody>
      </p:sp>
      <p:pic>
        <p:nvPicPr>
          <p:cNvPr id="5" name="Image 4">
            <a:extLst>
              <a:ext uri="{FF2B5EF4-FFF2-40B4-BE49-F238E27FC236}">
                <a16:creationId xmlns:a16="http://schemas.microsoft.com/office/drawing/2014/main" id="{54C5C1BB-5142-D945-91B7-5100F5A07A3B}"/>
              </a:ext>
            </a:extLst>
          </p:cNvPr>
          <p:cNvPicPr>
            <a:picLocks noChangeAspect="1"/>
          </p:cNvPicPr>
          <p:nvPr/>
        </p:nvPicPr>
        <p:blipFill>
          <a:blip r:embed="rId2"/>
          <a:stretch>
            <a:fillRect/>
          </a:stretch>
        </p:blipFill>
        <p:spPr>
          <a:xfrm>
            <a:off x="7967967" y="553256"/>
            <a:ext cx="4040097" cy="5315916"/>
          </a:xfrm>
          <a:prstGeom prst="rect">
            <a:avLst/>
          </a:prstGeom>
        </p:spPr>
      </p:pic>
    </p:spTree>
    <p:extLst>
      <p:ext uri="{BB962C8B-B14F-4D97-AF65-F5344CB8AC3E}">
        <p14:creationId xmlns:p14="http://schemas.microsoft.com/office/powerpoint/2010/main" val="40787717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tasse, café, intérieur&#10;&#10;Description générée automatiquement">
            <a:extLst>
              <a:ext uri="{FF2B5EF4-FFF2-40B4-BE49-F238E27FC236}">
                <a16:creationId xmlns:a16="http://schemas.microsoft.com/office/drawing/2014/main" id="{2F586FA2-FDEF-4449-B63C-B85D06D3DF61}"/>
              </a:ext>
            </a:extLst>
          </p:cNvPr>
          <p:cNvPicPr>
            <a:picLocks noChangeAspect="1"/>
          </p:cNvPicPr>
          <p:nvPr/>
        </p:nvPicPr>
        <p:blipFill>
          <a:blip r:embed="rId2"/>
          <a:stretch>
            <a:fillRect/>
          </a:stretch>
        </p:blipFill>
        <p:spPr>
          <a:xfrm>
            <a:off x="450017" y="82447"/>
            <a:ext cx="10935730" cy="6693106"/>
          </a:xfrm>
          <a:prstGeom prst="rect">
            <a:avLst/>
          </a:prstGeom>
        </p:spPr>
      </p:pic>
    </p:spTree>
    <p:extLst>
      <p:ext uri="{BB962C8B-B14F-4D97-AF65-F5344CB8AC3E}">
        <p14:creationId xmlns:p14="http://schemas.microsoft.com/office/powerpoint/2010/main" val="5352037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2E7E54-D751-B349-87B4-5223628118DA}"/>
              </a:ext>
            </a:extLst>
          </p:cNvPr>
          <p:cNvSpPr/>
          <p:nvPr/>
        </p:nvSpPr>
        <p:spPr>
          <a:xfrm>
            <a:off x="829339" y="1084521"/>
            <a:ext cx="7751135" cy="4524315"/>
          </a:xfrm>
          <a:prstGeom prst="rect">
            <a:avLst/>
          </a:prstGeom>
        </p:spPr>
        <p:txBody>
          <a:bodyPr wrap="square">
            <a:spAutoFit/>
          </a:bodyPr>
          <a:lstStyle/>
          <a:p>
            <a:r>
              <a:rPr lang="fr-FR" sz="3200" dirty="0">
                <a:latin typeface="Times New Roman" panose="02020603050405020304" pitchFamily="18" charset="0"/>
                <a:ea typeface="Calibri" panose="020F0502020204030204" pitchFamily="34" charset="0"/>
              </a:rPr>
              <a:t>La seringue, terminée par une canule et munie d’un piston, permettait, en exerçant une pression sur celui-ci, de propulser le liquide dans l’intestin. </a:t>
            </a:r>
          </a:p>
          <a:p>
            <a:r>
              <a:rPr lang="fr-FR" sz="3200" dirty="0">
                <a:latin typeface="Times New Roman" panose="02020603050405020304" pitchFamily="18" charset="0"/>
                <a:ea typeface="Calibri" panose="020F0502020204030204" pitchFamily="34" charset="0"/>
              </a:rPr>
              <a:t>Ces seringues étaient, le plus souvent, en étain et le piston était confectionné dans un bois dense. </a:t>
            </a:r>
          </a:p>
          <a:p>
            <a:r>
              <a:rPr lang="fr-FR" sz="3200" dirty="0">
                <a:latin typeface="Times New Roman" panose="02020603050405020304" pitchFamily="18" charset="0"/>
                <a:ea typeface="Calibri" panose="020F0502020204030204" pitchFamily="34" charset="0"/>
              </a:rPr>
              <a:t>L’étanchéité du système était assurée par un joint d’étoupe ou de feutre. </a:t>
            </a:r>
            <a:endParaRPr lang="fr-FR" sz="3200" dirty="0"/>
          </a:p>
        </p:txBody>
      </p:sp>
      <p:pic>
        <p:nvPicPr>
          <p:cNvPr id="5" name="Image 1" descr="seringue clystère XVIIIe.JPG - copie.jpeg">
            <a:extLst>
              <a:ext uri="{FF2B5EF4-FFF2-40B4-BE49-F238E27FC236}">
                <a16:creationId xmlns:a16="http://schemas.microsoft.com/office/drawing/2014/main" id="{379E7208-3872-174E-8ECD-A54E17532EDE}"/>
              </a:ext>
            </a:extLst>
          </p:cNvPr>
          <p:cNvPicPr>
            <a:picLocks noChangeAspect="1"/>
          </p:cNvPicPr>
          <p:nvPr/>
        </p:nvPicPr>
        <p:blipFill>
          <a:blip r:embed="rId2"/>
          <a:srcRect/>
          <a:stretch>
            <a:fillRect/>
          </a:stretch>
        </p:blipFill>
        <p:spPr bwMode="auto">
          <a:xfrm rot="16200000">
            <a:off x="7661941" y="2496811"/>
            <a:ext cx="5963975" cy="1699733"/>
          </a:xfrm>
          <a:prstGeom prst="rect">
            <a:avLst/>
          </a:prstGeom>
          <a:noFill/>
          <a:ln w="9525">
            <a:noFill/>
            <a:miter lim="800000"/>
            <a:headEnd/>
            <a:tailEnd/>
          </a:ln>
        </p:spPr>
      </p:pic>
    </p:spTree>
    <p:extLst>
      <p:ext uri="{BB962C8B-B14F-4D97-AF65-F5344CB8AC3E}">
        <p14:creationId xmlns:p14="http://schemas.microsoft.com/office/powerpoint/2010/main" val="2124526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sse clystère">
            <a:extLst>
              <a:ext uri="{FF2B5EF4-FFF2-40B4-BE49-F238E27FC236}">
                <a16:creationId xmlns:a16="http://schemas.microsoft.com/office/drawing/2014/main" id="{DDB028EC-FB07-2443-A955-B6CA8FACC4B4}"/>
              </a:ext>
            </a:extLst>
          </p:cNvPr>
          <p:cNvPicPr>
            <a:picLocks noChangeAspect="1" noChangeArrowheads="1"/>
          </p:cNvPicPr>
          <p:nvPr/>
        </p:nvPicPr>
        <p:blipFill>
          <a:blip r:embed="rId2"/>
          <a:srcRect/>
          <a:stretch>
            <a:fillRect/>
          </a:stretch>
        </p:blipFill>
        <p:spPr bwMode="auto">
          <a:xfrm>
            <a:off x="228600" y="48419"/>
            <a:ext cx="8686800" cy="6761162"/>
          </a:xfrm>
          <a:prstGeom prst="rect">
            <a:avLst/>
          </a:prstGeom>
          <a:noFill/>
          <a:ln w="9525">
            <a:noFill/>
            <a:miter lim="800000"/>
            <a:headEnd/>
            <a:tailEnd/>
          </a:ln>
        </p:spPr>
      </p:pic>
      <p:sp>
        <p:nvSpPr>
          <p:cNvPr id="5" name="ZoneTexte 4">
            <a:extLst>
              <a:ext uri="{FF2B5EF4-FFF2-40B4-BE49-F238E27FC236}">
                <a16:creationId xmlns:a16="http://schemas.microsoft.com/office/drawing/2014/main" id="{F5209B7B-C6F3-7D4F-B1EB-908584763E8A}"/>
              </a:ext>
            </a:extLst>
          </p:cNvPr>
          <p:cNvSpPr txBox="1"/>
          <p:nvPr/>
        </p:nvSpPr>
        <p:spPr>
          <a:xfrm>
            <a:off x="9335386" y="1679944"/>
            <a:ext cx="2271776" cy="255454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XVII</a:t>
            </a:r>
            <a:r>
              <a:rPr lang="fr-FR" sz="3200" baseline="30000" dirty="0">
                <a:latin typeface="Times New Roman" panose="02020603050405020304" pitchFamily="18" charset="0"/>
                <a:cs typeface="Times New Roman" panose="02020603050405020304" pitchFamily="18" charset="0"/>
              </a:rPr>
              <a:t>e</a:t>
            </a:r>
            <a:r>
              <a:rPr lang="fr-FR" sz="3200" dirty="0">
                <a:latin typeface="Times New Roman" panose="02020603050405020304" pitchFamily="18" charset="0"/>
                <a:cs typeface="Times New Roman" panose="02020603050405020304" pitchFamily="18" charset="0"/>
              </a:rPr>
              <a:t> siècle</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Gravure</a:t>
            </a:r>
          </a:p>
          <a:p>
            <a:r>
              <a:rPr lang="fr-FR" sz="3200" dirty="0">
                <a:latin typeface="Times New Roman" panose="02020603050405020304" pitchFamily="18" charset="0"/>
                <a:cs typeface="Times New Roman" panose="02020603050405020304" pitchFamily="18" charset="0"/>
              </a:rPr>
              <a:t>d’Abraham</a:t>
            </a:r>
          </a:p>
          <a:p>
            <a:r>
              <a:rPr lang="fr-FR" sz="3200" dirty="0">
                <a:latin typeface="Times New Roman" panose="02020603050405020304" pitchFamily="18" charset="0"/>
                <a:cs typeface="Times New Roman" panose="02020603050405020304" pitchFamily="18" charset="0"/>
              </a:rPr>
              <a:t>Bosse </a:t>
            </a:r>
          </a:p>
        </p:txBody>
      </p:sp>
    </p:spTree>
    <p:extLst>
      <p:ext uri="{BB962C8B-B14F-4D97-AF65-F5344CB8AC3E}">
        <p14:creationId xmlns:p14="http://schemas.microsoft.com/office/powerpoint/2010/main" val="1653221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ae_1_sbl - copie">
            <a:extLst>
              <a:ext uri="{FF2B5EF4-FFF2-40B4-BE49-F238E27FC236}">
                <a16:creationId xmlns:a16="http://schemas.microsoft.com/office/drawing/2014/main" id="{D3180545-6796-0F4F-A84F-1731EB0604EC}"/>
              </a:ext>
            </a:extLst>
          </p:cNvPr>
          <p:cNvPicPr>
            <a:picLocks noChangeAspect="1" noChangeArrowheads="1"/>
          </p:cNvPicPr>
          <p:nvPr/>
        </p:nvPicPr>
        <p:blipFill>
          <a:blip r:embed="rId2"/>
          <a:srcRect/>
          <a:stretch>
            <a:fillRect/>
          </a:stretch>
        </p:blipFill>
        <p:spPr bwMode="auto">
          <a:xfrm>
            <a:off x="340241" y="266489"/>
            <a:ext cx="7689112" cy="6325021"/>
          </a:xfrm>
          <a:prstGeom prst="rect">
            <a:avLst/>
          </a:prstGeom>
          <a:noFill/>
          <a:ln w="9525">
            <a:noFill/>
            <a:miter lim="800000"/>
            <a:headEnd/>
            <a:tailEnd/>
          </a:ln>
        </p:spPr>
      </p:pic>
      <p:sp>
        <p:nvSpPr>
          <p:cNvPr id="5" name="ZoneTexte 4">
            <a:extLst>
              <a:ext uri="{FF2B5EF4-FFF2-40B4-BE49-F238E27FC236}">
                <a16:creationId xmlns:a16="http://schemas.microsoft.com/office/drawing/2014/main" id="{5C004B30-D533-8447-B5CD-17C5D81B8370}"/>
              </a:ext>
            </a:extLst>
          </p:cNvPr>
          <p:cNvSpPr txBox="1"/>
          <p:nvPr/>
        </p:nvSpPr>
        <p:spPr>
          <a:xfrm>
            <a:off x="8782493" y="1499191"/>
            <a:ext cx="2408032" cy="2062103"/>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Gravure de</a:t>
            </a:r>
          </a:p>
          <a:p>
            <a:r>
              <a:rPr lang="fr-FR" sz="3200" dirty="0">
                <a:latin typeface="Times New Roman" panose="02020603050405020304" pitchFamily="18" charset="0"/>
                <a:cs typeface="Times New Roman" panose="02020603050405020304" pitchFamily="18" charset="0"/>
              </a:rPr>
              <a:t>Baudouin</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XVIII</a:t>
            </a:r>
            <a:r>
              <a:rPr lang="fr-FR" sz="3200" baseline="30000" dirty="0">
                <a:latin typeface="Times New Roman" panose="02020603050405020304" pitchFamily="18" charset="0"/>
                <a:cs typeface="Times New Roman" panose="02020603050405020304" pitchFamily="18" charset="0"/>
              </a:rPr>
              <a:t>e</a:t>
            </a:r>
            <a:r>
              <a:rPr lang="fr-FR" sz="3200" dirty="0">
                <a:latin typeface="Times New Roman" panose="02020603050405020304" pitchFamily="18" charset="0"/>
                <a:cs typeface="Times New Roman" panose="02020603050405020304" pitchFamily="18" charset="0"/>
              </a:rPr>
              <a:t> siècle</a:t>
            </a:r>
          </a:p>
        </p:txBody>
      </p:sp>
    </p:spTree>
    <p:extLst>
      <p:ext uri="{BB962C8B-B14F-4D97-AF65-F5344CB8AC3E}">
        <p14:creationId xmlns:p14="http://schemas.microsoft.com/office/powerpoint/2010/main" val="22684917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lystere1.jpg">
            <a:extLst>
              <a:ext uri="{FF2B5EF4-FFF2-40B4-BE49-F238E27FC236}">
                <a16:creationId xmlns:a16="http://schemas.microsoft.com/office/drawing/2014/main" id="{AEE66BEF-1E49-8348-A903-A0B145922748}"/>
              </a:ext>
            </a:extLst>
          </p:cNvPr>
          <p:cNvPicPr>
            <a:picLocks noChangeAspect="1"/>
          </p:cNvPicPr>
          <p:nvPr/>
        </p:nvPicPr>
        <p:blipFill>
          <a:blip r:embed="rId2"/>
          <a:srcRect/>
          <a:stretch>
            <a:fillRect/>
          </a:stretch>
        </p:blipFill>
        <p:spPr bwMode="auto">
          <a:xfrm>
            <a:off x="6992681" y="1201936"/>
            <a:ext cx="4536081" cy="5304289"/>
          </a:xfrm>
          <a:prstGeom prst="rect">
            <a:avLst/>
          </a:prstGeom>
          <a:noFill/>
          <a:ln w="9525">
            <a:noFill/>
            <a:miter lim="800000"/>
            <a:headEnd/>
            <a:tailEnd/>
          </a:ln>
        </p:spPr>
      </p:pic>
      <p:sp>
        <p:nvSpPr>
          <p:cNvPr id="5" name="ZoneTexte 4">
            <a:extLst>
              <a:ext uri="{FF2B5EF4-FFF2-40B4-BE49-F238E27FC236}">
                <a16:creationId xmlns:a16="http://schemas.microsoft.com/office/drawing/2014/main" id="{2AB858DC-7A99-7C43-BE7F-789A3F4F8DED}"/>
              </a:ext>
            </a:extLst>
          </p:cNvPr>
          <p:cNvSpPr txBox="1"/>
          <p:nvPr/>
        </p:nvSpPr>
        <p:spPr>
          <a:xfrm>
            <a:off x="663238" y="384291"/>
            <a:ext cx="2135521"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XIX</a:t>
            </a:r>
            <a:r>
              <a:rPr lang="fr-FR" sz="3200" baseline="30000" dirty="0">
                <a:latin typeface="Times New Roman" panose="02020603050405020304" pitchFamily="18" charset="0"/>
                <a:cs typeface="Times New Roman" panose="02020603050405020304" pitchFamily="18" charset="0"/>
              </a:rPr>
              <a:t>e</a:t>
            </a:r>
            <a:r>
              <a:rPr lang="fr-FR" sz="3200" dirty="0">
                <a:latin typeface="Times New Roman" panose="02020603050405020304" pitchFamily="18" charset="0"/>
                <a:cs typeface="Times New Roman" panose="02020603050405020304" pitchFamily="18" charset="0"/>
              </a:rPr>
              <a:t> siècle</a:t>
            </a:r>
          </a:p>
        </p:txBody>
      </p:sp>
      <p:sp>
        <p:nvSpPr>
          <p:cNvPr id="6" name="ZoneTexte 5">
            <a:extLst>
              <a:ext uri="{FF2B5EF4-FFF2-40B4-BE49-F238E27FC236}">
                <a16:creationId xmlns:a16="http://schemas.microsoft.com/office/drawing/2014/main" id="{54B6CF99-0C02-7C43-B8CF-6AF2AD6DBC57}"/>
              </a:ext>
            </a:extLst>
          </p:cNvPr>
          <p:cNvSpPr txBox="1"/>
          <p:nvPr/>
        </p:nvSpPr>
        <p:spPr>
          <a:xfrm>
            <a:off x="5121656" y="177779"/>
            <a:ext cx="1871025"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Soi-même</a:t>
            </a:r>
          </a:p>
        </p:txBody>
      </p:sp>
      <p:pic>
        <p:nvPicPr>
          <p:cNvPr id="7" name="Image 6" descr="Une image contenant intérieur, rouge, métal&#10;&#10;Description générée automatiquement">
            <a:extLst>
              <a:ext uri="{FF2B5EF4-FFF2-40B4-BE49-F238E27FC236}">
                <a16:creationId xmlns:a16="http://schemas.microsoft.com/office/drawing/2014/main" id="{65C35BAC-90AF-4242-B60B-B3CD81D08F1E}"/>
              </a:ext>
            </a:extLst>
          </p:cNvPr>
          <p:cNvPicPr>
            <a:picLocks noChangeAspect="1"/>
          </p:cNvPicPr>
          <p:nvPr/>
        </p:nvPicPr>
        <p:blipFill>
          <a:blip r:embed="rId3"/>
          <a:stretch>
            <a:fillRect/>
          </a:stretch>
        </p:blipFill>
        <p:spPr>
          <a:xfrm>
            <a:off x="250966" y="1311806"/>
            <a:ext cx="4948355" cy="5076027"/>
          </a:xfrm>
          <a:prstGeom prst="rect">
            <a:avLst/>
          </a:prstGeom>
        </p:spPr>
      </p:pic>
    </p:spTree>
    <p:extLst>
      <p:ext uri="{BB962C8B-B14F-4D97-AF65-F5344CB8AC3E}">
        <p14:creationId xmlns:p14="http://schemas.microsoft.com/office/powerpoint/2010/main" val="10303837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B01828-E126-5E46-8D67-700157F203A5}"/>
              </a:ext>
            </a:extLst>
          </p:cNvPr>
          <p:cNvSpPr/>
          <p:nvPr/>
        </p:nvSpPr>
        <p:spPr>
          <a:xfrm>
            <a:off x="1244009" y="457200"/>
            <a:ext cx="9888279" cy="6001643"/>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SUPPOSITOIRES.</a:t>
            </a:r>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suppositoires : forme destinée à une administration par voie rectale.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existence fort ancienne, puisque déjà cités par Ibn al-</a:t>
            </a:r>
            <a:r>
              <a:rPr lang="fr-FR" sz="3200" dirty="0" err="1">
                <a:latin typeface="Times New Roman" panose="02020603050405020304" pitchFamily="18" charset="0"/>
                <a:ea typeface="Calibri" panose="020F0502020204030204" pitchFamily="34" charset="0"/>
                <a:cs typeface="Times New Roman" panose="02020603050405020304" pitchFamily="18" charset="0"/>
              </a:rPr>
              <a:t>Jazzar</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À l’origine, l’action recherchée était uniquement mécanique et leur préparation restait très simple. Il pouvait s’agir, soit de petits bâtons courts taillés dans la tige de bette, ou de quelque autre plante, soit de bâtonnets sculptés dans un morceau de savon. Ils pouvaient être enduits de miel, pour faciliter leur introduction.</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10652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A12DD8-A3E4-184C-ABAB-767534690C1D}"/>
              </a:ext>
            </a:extLst>
          </p:cNvPr>
          <p:cNvSpPr/>
          <p:nvPr/>
        </p:nvSpPr>
        <p:spPr>
          <a:xfrm>
            <a:off x="1350335" y="1073888"/>
            <a:ext cx="9994605" cy="452431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Lémery pense qu’ils ont été créés pour remplacer les clystères pour les patients qui ne les supportaient pas.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Pour augmenter l’efficacité, on a pu les frotter d’une drogue purgative, comme l’aloès.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Pour éviter que ces substances étrangères ne restassent trop longtemps </a:t>
            </a:r>
            <a:r>
              <a:rPr lang="fr-FR" sz="3200" i="1" dirty="0">
                <a:latin typeface="Times New Roman" panose="02020603050405020304" pitchFamily="18" charset="0"/>
                <a:ea typeface="Calibri" panose="020F0502020204030204" pitchFamily="34" charset="0"/>
                <a:cs typeface="Times New Roman" panose="02020603050405020304" pitchFamily="18" charset="0"/>
              </a:rPr>
              <a:t>in situ</a:t>
            </a:r>
            <a:r>
              <a:rPr lang="fr-FR" sz="3200" dirty="0">
                <a:latin typeface="Times New Roman" panose="02020603050405020304" pitchFamily="18" charset="0"/>
                <a:ea typeface="Calibri" panose="020F0502020204030204" pitchFamily="34" charset="0"/>
                <a:cs typeface="Times New Roman" panose="02020603050405020304" pitchFamily="18" charset="0"/>
              </a:rPr>
              <a:t>, on pouvait les équiper d’un ruban permettant de les extirper de façon mécanique.</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90144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11AA57-2953-8748-9DD7-578B5E5C76A6}"/>
              </a:ext>
            </a:extLst>
          </p:cNvPr>
          <p:cNvSpPr/>
          <p:nvPr/>
        </p:nvSpPr>
        <p:spPr>
          <a:xfrm>
            <a:off x="680484" y="967563"/>
            <a:ext cx="7113181" cy="452431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Au cours du XIX</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l’utilisation, comme excipient, d’une substance naturelle fondant à la température du corps humain, le beurre de cacao, a permis d’utiliser cette forme pour l’introduction de substances médicamenteuses dans l’organisme et obtenir autre chose qu’une simple action locale</a:t>
            </a:r>
            <a:r>
              <a:rPr lang="fr-FR" dirty="0">
                <a:latin typeface="Times New Roman" panose="02020603050405020304" pitchFamily="18"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9583D6DC-A4C8-C945-9E9F-D457B06D2245}"/>
              </a:ext>
            </a:extLst>
          </p:cNvPr>
          <p:cNvPicPr>
            <a:picLocks noChangeAspect="1"/>
          </p:cNvPicPr>
          <p:nvPr/>
        </p:nvPicPr>
        <p:blipFill>
          <a:blip r:embed="rId2"/>
          <a:stretch>
            <a:fillRect/>
          </a:stretch>
        </p:blipFill>
        <p:spPr>
          <a:xfrm>
            <a:off x="8438679" y="457199"/>
            <a:ext cx="3434628" cy="5699051"/>
          </a:xfrm>
          <a:prstGeom prst="rect">
            <a:avLst/>
          </a:prstGeom>
        </p:spPr>
      </p:pic>
    </p:spTree>
    <p:extLst>
      <p:ext uri="{BB962C8B-B14F-4D97-AF65-F5344CB8AC3E}">
        <p14:creationId xmlns:p14="http://schemas.microsoft.com/office/powerpoint/2010/main" val="4277268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2">
            <a:extLst>
              <a:ext uri="{FF2B5EF4-FFF2-40B4-BE49-F238E27FC236}">
                <a16:creationId xmlns:a16="http://schemas.microsoft.com/office/drawing/2014/main" id="{496DE53C-A235-224A-87E8-5C35AC396970}"/>
              </a:ext>
            </a:extLst>
          </p:cNvPr>
          <p:cNvSpPr txBox="1">
            <a:spLocks noChangeArrowheads="1"/>
          </p:cNvSpPr>
          <p:nvPr/>
        </p:nvSpPr>
        <p:spPr bwMode="auto">
          <a:xfrm>
            <a:off x="7235824" y="4213652"/>
            <a:ext cx="4070608" cy="2062103"/>
          </a:xfrm>
          <a:prstGeom prst="rect">
            <a:avLst/>
          </a:prstGeom>
          <a:noFill/>
          <a:ln w="9525">
            <a:noFill/>
            <a:miter lim="800000"/>
            <a:headEnd/>
            <a:tailEnd/>
          </a:ln>
        </p:spPr>
        <p:txBody>
          <a:bodyPr wrap="square">
            <a:prstTxWarp prst="textNoShape">
              <a:avLst/>
            </a:prstTxWarp>
            <a:spAutoFit/>
          </a:bodyPr>
          <a:lstStyle/>
          <a:p>
            <a:pPr algn="ctr"/>
            <a:r>
              <a:rPr lang="fr-FR" sz="3200" dirty="0">
                <a:latin typeface="Times New Roman" charset="0"/>
                <a:ea typeface="Times New Roman" charset="0"/>
                <a:cs typeface="Times New Roman" charset="0"/>
              </a:rPr>
              <a:t>MORTIER À</a:t>
            </a:r>
          </a:p>
          <a:p>
            <a:pPr algn="ctr"/>
            <a:r>
              <a:rPr lang="fr-FR" sz="3200" dirty="0">
                <a:latin typeface="Times New Roman" charset="0"/>
                <a:ea typeface="Times New Roman" charset="0"/>
                <a:cs typeface="Times New Roman" charset="0"/>
              </a:rPr>
              <a:t>PILON SUSPENDU </a:t>
            </a:r>
          </a:p>
          <a:p>
            <a:pPr algn="ctr"/>
            <a:endParaRPr lang="fr-FR" sz="3200" dirty="0">
              <a:latin typeface="Times New Roman" charset="0"/>
              <a:ea typeface="Times New Roman" charset="0"/>
              <a:cs typeface="Times New Roman" charset="0"/>
            </a:endParaRPr>
          </a:p>
          <a:p>
            <a:pPr algn="ctr"/>
            <a:r>
              <a:rPr lang="fr-FR" sz="3200" dirty="0">
                <a:latin typeface="Times New Roman" charset="0"/>
                <a:ea typeface="Times New Roman" charset="0"/>
                <a:cs typeface="Times New Roman" charset="0"/>
              </a:rPr>
              <a:t>  Musée de Bâle</a:t>
            </a:r>
          </a:p>
        </p:txBody>
      </p:sp>
      <p:pic>
        <p:nvPicPr>
          <p:cNvPr id="5" name="Image 4" descr="Une image contenant texte, intérieur, vieux&#10;&#10;Description générée automatiquement">
            <a:extLst>
              <a:ext uri="{FF2B5EF4-FFF2-40B4-BE49-F238E27FC236}">
                <a16:creationId xmlns:a16="http://schemas.microsoft.com/office/drawing/2014/main" id="{DE650E34-D358-814A-B653-AFAE4C71E379}"/>
              </a:ext>
            </a:extLst>
          </p:cNvPr>
          <p:cNvPicPr>
            <a:picLocks noChangeAspect="1"/>
          </p:cNvPicPr>
          <p:nvPr/>
        </p:nvPicPr>
        <p:blipFill>
          <a:blip r:embed="rId2"/>
          <a:stretch>
            <a:fillRect/>
          </a:stretch>
        </p:blipFill>
        <p:spPr>
          <a:xfrm>
            <a:off x="323528" y="293111"/>
            <a:ext cx="6192688" cy="6271778"/>
          </a:xfrm>
          <a:prstGeom prst="rect">
            <a:avLst/>
          </a:prstGeom>
        </p:spPr>
      </p:pic>
      <p:sp>
        <p:nvSpPr>
          <p:cNvPr id="6" name="ZoneTexte 5">
            <a:extLst>
              <a:ext uri="{FF2B5EF4-FFF2-40B4-BE49-F238E27FC236}">
                <a16:creationId xmlns:a16="http://schemas.microsoft.com/office/drawing/2014/main" id="{6EA595B3-2581-9444-AD6A-70A4A1551D81}"/>
              </a:ext>
            </a:extLst>
          </p:cNvPr>
          <p:cNvSpPr txBox="1"/>
          <p:nvPr/>
        </p:nvSpPr>
        <p:spPr>
          <a:xfrm>
            <a:off x="7508020" y="963826"/>
            <a:ext cx="3798412"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Pour diminuer l’effort</a:t>
            </a:r>
          </a:p>
        </p:txBody>
      </p:sp>
    </p:spTree>
    <p:extLst>
      <p:ext uri="{BB962C8B-B14F-4D97-AF65-F5344CB8AC3E}">
        <p14:creationId xmlns:p14="http://schemas.microsoft.com/office/powerpoint/2010/main" val="316213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C47FA2-5BB9-6E43-911D-A999BD9164E2}"/>
              </a:ext>
            </a:extLst>
          </p:cNvPr>
          <p:cNvSpPr/>
          <p:nvPr/>
        </p:nvSpPr>
        <p:spPr>
          <a:xfrm>
            <a:off x="499729" y="552892"/>
            <a:ext cx="10792047" cy="452431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grand intérêt de l’emploi des suppositoires réside dans une action rapide et, à un moindre degré, dans ce que cette forme évite, encore que très partiellement, le passage hépatique.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Les propriétés physiques du beurre de cacao rendant la fabrication délicate et imposant un respect rigoureux des conditions de chauffage, a conduit à son remplacement, au cours du XX</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par des excipients de synthèse, beaucoup plus souples d’utilisation</a:t>
            </a:r>
            <a:r>
              <a:rPr lang="fr-FR" dirty="0">
                <a:latin typeface="Times New Roman" panose="02020603050405020304" pitchFamily="18" charset="0"/>
                <a:ea typeface="Calibri" panose="020F0502020204030204" pitchFamily="34" charset="0"/>
                <a:cs typeface="Times New Roman" panose="02020603050405020304" pitchFamily="18" charset="0"/>
              </a:rPr>
              <a:t>.</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30953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CornetPapierSulfu08.jpg">
            <a:extLst>
              <a:ext uri="{FF2B5EF4-FFF2-40B4-BE49-F238E27FC236}">
                <a16:creationId xmlns:a16="http://schemas.microsoft.com/office/drawing/2014/main" id="{D7878EC3-772D-A04A-ABBD-62AB5B2D31A2}"/>
              </a:ext>
            </a:extLst>
          </p:cNvPr>
          <p:cNvPicPr>
            <a:picLocks noChangeAspect="1"/>
          </p:cNvPicPr>
          <p:nvPr/>
        </p:nvPicPr>
        <p:blipFill>
          <a:blip r:embed="rId2"/>
          <a:srcRect/>
          <a:stretch>
            <a:fillRect/>
          </a:stretch>
        </p:blipFill>
        <p:spPr bwMode="auto">
          <a:xfrm>
            <a:off x="2573330" y="1270687"/>
            <a:ext cx="7045336" cy="5277181"/>
          </a:xfrm>
          <a:prstGeom prst="rect">
            <a:avLst/>
          </a:prstGeom>
          <a:noFill/>
          <a:ln w="9525">
            <a:noFill/>
            <a:miter lim="800000"/>
            <a:headEnd/>
            <a:tailEnd/>
          </a:ln>
        </p:spPr>
      </p:pic>
      <p:sp>
        <p:nvSpPr>
          <p:cNvPr id="5" name="ZoneTexte 2">
            <a:extLst>
              <a:ext uri="{FF2B5EF4-FFF2-40B4-BE49-F238E27FC236}">
                <a16:creationId xmlns:a16="http://schemas.microsoft.com/office/drawing/2014/main" id="{1E22B3A3-4410-B046-BD6A-D3D618F47794}"/>
              </a:ext>
            </a:extLst>
          </p:cNvPr>
          <p:cNvSpPr txBox="1">
            <a:spLocks noChangeArrowheads="1"/>
          </p:cNvSpPr>
          <p:nvPr/>
        </p:nvSpPr>
        <p:spPr bwMode="auto">
          <a:xfrm>
            <a:off x="1220305" y="310132"/>
            <a:ext cx="9751387" cy="584775"/>
          </a:xfrm>
          <a:prstGeom prst="rect">
            <a:avLst/>
          </a:prstGeom>
          <a:noFill/>
          <a:ln w="9525">
            <a:noFill/>
            <a:miter lim="800000"/>
            <a:headEnd/>
            <a:tailEnd/>
          </a:ln>
        </p:spPr>
        <p:txBody>
          <a:bodyPr wrap="none">
            <a:prstTxWarp prst="textNoShape">
              <a:avLst/>
            </a:prstTxWarp>
            <a:spAutoFit/>
          </a:bodyPr>
          <a:lstStyle/>
          <a:p>
            <a:r>
              <a:rPr lang="fr-FR" sz="3200" dirty="0">
                <a:latin typeface="Times" charset="0"/>
                <a:ea typeface="Times" charset="0"/>
                <a:cs typeface="Times" charset="0"/>
              </a:rPr>
              <a:t>Cornet de papier ou de vélin pour couler des suppositoires</a:t>
            </a:r>
          </a:p>
        </p:txBody>
      </p:sp>
    </p:spTree>
    <p:extLst>
      <p:ext uri="{BB962C8B-B14F-4D97-AF65-F5344CB8AC3E}">
        <p14:creationId xmlns:p14="http://schemas.microsoft.com/office/powerpoint/2010/main" val="39177259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Image7d2 - copie.jpg">
            <a:extLst>
              <a:ext uri="{FF2B5EF4-FFF2-40B4-BE49-F238E27FC236}">
                <a16:creationId xmlns:a16="http://schemas.microsoft.com/office/drawing/2014/main" id="{06D5A384-FA49-5044-8012-FC1676D49439}"/>
              </a:ext>
            </a:extLst>
          </p:cNvPr>
          <p:cNvPicPr>
            <a:picLocks noChangeAspect="1"/>
          </p:cNvPicPr>
          <p:nvPr/>
        </p:nvPicPr>
        <p:blipFill>
          <a:blip r:embed="rId2"/>
          <a:srcRect/>
          <a:stretch>
            <a:fillRect/>
          </a:stretch>
        </p:blipFill>
        <p:spPr bwMode="auto">
          <a:xfrm>
            <a:off x="609600" y="381000"/>
            <a:ext cx="5527675" cy="6035675"/>
          </a:xfrm>
          <a:prstGeom prst="rect">
            <a:avLst/>
          </a:prstGeom>
          <a:noFill/>
          <a:ln w="9525">
            <a:noFill/>
            <a:miter lim="800000"/>
            <a:headEnd/>
            <a:tailEnd/>
          </a:ln>
        </p:spPr>
      </p:pic>
      <p:sp>
        <p:nvSpPr>
          <p:cNvPr id="5" name="ZoneTexte 2">
            <a:extLst>
              <a:ext uri="{FF2B5EF4-FFF2-40B4-BE49-F238E27FC236}">
                <a16:creationId xmlns:a16="http://schemas.microsoft.com/office/drawing/2014/main" id="{8C7BE035-35D4-E24A-B852-D6C369A1C99E}"/>
              </a:ext>
            </a:extLst>
          </p:cNvPr>
          <p:cNvSpPr txBox="1">
            <a:spLocks noChangeArrowheads="1"/>
          </p:cNvSpPr>
          <p:nvPr/>
        </p:nvSpPr>
        <p:spPr bwMode="auto">
          <a:xfrm>
            <a:off x="7581014" y="1869558"/>
            <a:ext cx="3251788" cy="2062103"/>
          </a:xfrm>
          <a:prstGeom prst="rect">
            <a:avLst/>
          </a:prstGeom>
          <a:noFill/>
          <a:ln w="9525">
            <a:noFill/>
            <a:miter lim="800000"/>
            <a:headEnd/>
            <a:tailEnd/>
          </a:ln>
        </p:spPr>
        <p:txBody>
          <a:bodyPr wrap="none">
            <a:prstTxWarp prst="textNoShape">
              <a:avLst/>
            </a:prstTxWarp>
            <a:spAutoFit/>
          </a:bodyPr>
          <a:lstStyle/>
          <a:p>
            <a:r>
              <a:rPr lang="fr-FR" dirty="0">
                <a:latin typeface="Times New Roman" charset="0"/>
                <a:ea typeface="Times New Roman" charset="0"/>
                <a:cs typeface="Times New Roman" charset="0"/>
              </a:rPr>
              <a:t>            </a:t>
            </a:r>
            <a:r>
              <a:rPr lang="fr-FR" sz="3200" dirty="0">
                <a:latin typeface="Times New Roman" charset="0"/>
                <a:ea typeface="Times New Roman" charset="0"/>
                <a:cs typeface="Times New Roman" charset="0"/>
              </a:rPr>
              <a:t>MOULES</a:t>
            </a:r>
            <a:br>
              <a:rPr lang="fr-FR" sz="3200" dirty="0">
                <a:latin typeface="Times New Roman" charset="0"/>
                <a:ea typeface="Times New Roman" charset="0"/>
                <a:cs typeface="Times New Roman" charset="0"/>
              </a:rPr>
            </a:br>
            <a:r>
              <a:rPr lang="fr-FR" sz="3200" dirty="0">
                <a:latin typeface="Times New Roman" charset="0"/>
                <a:ea typeface="Times New Roman" charset="0"/>
                <a:cs typeface="Times New Roman" charset="0"/>
              </a:rPr>
              <a:t>              À</a:t>
            </a:r>
          </a:p>
          <a:p>
            <a:r>
              <a:rPr lang="fr-FR" sz="3200" dirty="0">
                <a:latin typeface="Times New Roman" charset="0"/>
                <a:ea typeface="Times New Roman" charset="0"/>
                <a:cs typeface="Times New Roman" charset="0"/>
              </a:rPr>
              <a:t>SUPPOSITOIRES</a:t>
            </a:r>
          </a:p>
          <a:p>
            <a:r>
              <a:rPr lang="fr-FR" sz="3200" dirty="0">
                <a:latin typeface="Times New Roman" charset="0"/>
                <a:ea typeface="Times New Roman" charset="0"/>
                <a:cs typeface="Times New Roman" charset="0"/>
              </a:rPr>
              <a:t>      EN ÉTAIN</a:t>
            </a:r>
          </a:p>
        </p:txBody>
      </p:sp>
    </p:spTree>
    <p:extLst>
      <p:ext uri="{BB962C8B-B14F-4D97-AF65-F5344CB8AC3E}">
        <p14:creationId xmlns:p14="http://schemas.microsoft.com/office/powerpoint/2010/main" val="2615837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KGrHqMOKicE1782Qv+TBNrWqD6ICQ~~_1.JPG">
            <a:extLst>
              <a:ext uri="{FF2B5EF4-FFF2-40B4-BE49-F238E27FC236}">
                <a16:creationId xmlns:a16="http://schemas.microsoft.com/office/drawing/2014/main" id="{4A17EB4F-A9D6-F64C-B471-F0586D30C9CB}"/>
              </a:ext>
            </a:extLst>
          </p:cNvPr>
          <p:cNvPicPr>
            <a:picLocks noChangeAspect="1"/>
          </p:cNvPicPr>
          <p:nvPr/>
        </p:nvPicPr>
        <p:blipFill>
          <a:blip r:embed="rId2"/>
          <a:srcRect/>
          <a:stretch>
            <a:fillRect/>
          </a:stretch>
        </p:blipFill>
        <p:spPr bwMode="auto">
          <a:xfrm>
            <a:off x="733268" y="491866"/>
            <a:ext cx="6592564" cy="2702951"/>
          </a:xfrm>
          <a:prstGeom prst="rect">
            <a:avLst/>
          </a:prstGeom>
          <a:noFill/>
          <a:ln w="9525">
            <a:noFill/>
            <a:miter lim="800000"/>
            <a:headEnd/>
            <a:tailEnd/>
          </a:ln>
        </p:spPr>
      </p:pic>
      <p:pic>
        <p:nvPicPr>
          <p:cNvPr id="5" name="Image 4" descr="$(KGrHqEOKnIE2Vrz-1+OBNrWqKwD2w~~_1.JPG">
            <a:extLst>
              <a:ext uri="{FF2B5EF4-FFF2-40B4-BE49-F238E27FC236}">
                <a16:creationId xmlns:a16="http://schemas.microsoft.com/office/drawing/2014/main" id="{86A98764-4936-3E42-B801-B1BE6039227C}"/>
              </a:ext>
            </a:extLst>
          </p:cNvPr>
          <p:cNvPicPr>
            <a:picLocks noChangeAspect="1"/>
          </p:cNvPicPr>
          <p:nvPr/>
        </p:nvPicPr>
        <p:blipFill>
          <a:blip r:embed="rId3"/>
          <a:srcRect/>
          <a:stretch>
            <a:fillRect/>
          </a:stretch>
        </p:blipFill>
        <p:spPr bwMode="auto">
          <a:xfrm>
            <a:off x="685799" y="3855742"/>
            <a:ext cx="6640033" cy="2659358"/>
          </a:xfrm>
          <a:prstGeom prst="rect">
            <a:avLst/>
          </a:prstGeom>
          <a:noFill/>
          <a:ln w="9525">
            <a:noFill/>
            <a:miter lim="800000"/>
            <a:headEnd/>
            <a:tailEnd/>
          </a:ln>
        </p:spPr>
      </p:pic>
      <p:sp>
        <p:nvSpPr>
          <p:cNvPr id="6" name="ZoneTexte 5">
            <a:extLst>
              <a:ext uri="{FF2B5EF4-FFF2-40B4-BE49-F238E27FC236}">
                <a16:creationId xmlns:a16="http://schemas.microsoft.com/office/drawing/2014/main" id="{2C44650B-D325-6442-8DC4-21B18A39D46E}"/>
              </a:ext>
            </a:extLst>
          </p:cNvPr>
          <p:cNvSpPr txBox="1"/>
          <p:nvPr/>
        </p:nvSpPr>
        <p:spPr>
          <a:xfrm>
            <a:off x="8527311" y="1843341"/>
            <a:ext cx="2353529" cy="1077218"/>
          </a:xfrm>
          <a:prstGeom prst="rect">
            <a:avLst/>
          </a:prstGeom>
          <a:noFill/>
        </p:spPr>
        <p:txBody>
          <a:bodyPr wrap="none" rtlCol="0">
            <a:spAutoFit/>
          </a:bodyPr>
          <a:lstStyle/>
          <a:p>
            <a:pPr algn="ctr"/>
            <a:r>
              <a:rPr lang="fr-FR" sz="3200" dirty="0">
                <a:latin typeface="Times New Roman" panose="02020603050405020304" pitchFamily="18" charset="0"/>
                <a:cs typeface="Times New Roman" panose="02020603050405020304" pitchFamily="18" charset="0"/>
              </a:rPr>
              <a:t>MOULES </a:t>
            </a:r>
          </a:p>
          <a:p>
            <a:pPr algn="ctr"/>
            <a:r>
              <a:rPr lang="fr-FR" sz="3200" dirty="0">
                <a:latin typeface="Times New Roman" panose="02020603050405020304" pitchFamily="18" charset="0"/>
                <a:cs typeface="Times New Roman" panose="02020603050405020304" pitchFamily="18" charset="0"/>
              </a:rPr>
              <a:t>EN LAITON</a:t>
            </a:r>
          </a:p>
        </p:txBody>
      </p:sp>
    </p:spTree>
    <p:extLst>
      <p:ext uri="{BB962C8B-B14F-4D97-AF65-F5344CB8AC3E}">
        <p14:creationId xmlns:p14="http://schemas.microsoft.com/office/powerpoint/2010/main" val="37655079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0C14B2-EEC0-2447-B1C0-A55089B0B49A}"/>
              </a:ext>
            </a:extLst>
          </p:cNvPr>
          <p:cNvSpPr/>
          <p:nvPr/>
        </p:nvSpPr>
        <p:spPr>
          <a:xfrm>
            <a:off x="871870" y="1711842"/>
            <a:ext cx="10249785" cy="2554545"/>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Très largement utilisée jusqu’au deuxième tiers du XX</a:t>
            </a:r>
            <a:r>
              <a:rPr lang="fr-FR" sz="3200" baseline="30000" dirty="0">
                <a:latin typeface="Times New Roman" panose="02020603050405020304" pitchFamily="18" charset="0"/>
                <a:ea typeface="Calibri" panose="020F0502020204030204" pitchFamily="34" charset="0"/>
                <a:cs typeface="Times New Roman" panose="02020603050405020304" pitchFamily="18" charset="0"/>
              </a:rPr>
              <a:t>e</a:t>
            </a:r>
            <a:r>
              <a:rPr lang="fr-FR" sz="3200" dirty="0">
                <a:latin typeface="Times New Roman" panose="02020603050405020304" pitchFamily="18" charset="0"/>
                <a:ea typeface="Calibri" panose="020F0502020204030204" pitchFamily="34" charset="0"/>
                <a:cs typeface="Times New Roman" panose="02020603050405020304" pitchFamily="18" charset="0"/>
              </a:rPr>
              <a:t> siècle, dans les pays latins, en raison de son efficacité et de sa facilité d’administration aux enfants, cette forme a été totalement négligée par les pays anglo-saxons, choqués par son mode d’administration. </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19919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788E8F2-7FCA-D94F-AEDB-E25DFEA255EF}"/>
              </a:ext>
            </a:extLst>
          </p:cNvPr>
          <p:cNvSpPr txBox="1"/>
          <p:nvPr/>
        </p:nvSpPr>
        <p:spPr>
          <a:xfrm>
            <a:off x="3536228" y="2339163"/>
            <a:ext cx="5119543" cy="1569660"/>
          </a:xfrm>
          <a:prstGeom prst="rect">
            <a:avLst/>
          </a:prstGeom>
          <a:noFill/>
        </p:spPr>
        <p:txBody>
          <a:bodyPr wrap="none" rtlCol="0">
            <a:spAutoFit/>
          </a:bodyPr>
          <a:lstStyle/>
          <a:p>
            <a:pPr algn="ctr"/>
            <a:r>
              <a:rPr lang="fr-FR" sz="3200" dirty="0">
                <a:latin typeface="Times New Roman" panose="02020603050405020304" pitchFamily="18" charset="0"/>
                <a:cs typeface="Times New Roman" panose="02020603050405020304" pitchFamily="18" charset="0"/>
              </a:rPr>
              <a:t>3- FORMES DESTINÉES </a:t>
            </a:r>
          </a:p>
          <a:p>
            <a:pPr algn="ctr"/>
            <a:r>
              <a:rPr lang="fr-FR" sz="3200" dirty="0">
                <a:latin typeface="Times New Roman" panose="02020603050405020304" pitchFamily="18" charset="0"/>
                <a:cs typeface="Times New Roman" panose="02020603050405020304" pitchFamily="18" charset="0"/>
              </a:rPr>
              <a:t>À UNE ADMINISTRATION </a:t>
            </a:r>
          </a:p>
          <a:p>
            <a:pPr algn="ctr"/>
            <a:r>
              <a:rPr lang="fr-FR" sz="3200" dirty="0">
                <a:latin typeface="Times New Roman" panose="02020603050405020304" pitchFamily="18" charset="0"/>
                <a:cs typeface="Times New Roman" panose="02020603050405020304" pitchFamily="18" charset="0"/>
              </a:rPr>
              <a:t>PAR D’AUTRES VOIES</a:t>
            </a:r>
          </a:p>
        </p:txBody>
      </p:sp>
    </p:spTree>
    <p:extLst>
      <p:ext uri="{BB962C8B-B14F-4D97-AF65-F5344CB8AC3E}">
        <p14:creationId xmlns:p14="http://schemas.microsoft.com/office/powerpoint/2010/main" val="21352542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1F246C-7039-C841-865B-9495B34E953A}"/>
              </a:ext>
            </a:extLst>
          </p:cNvPr>
          <p:cNvSpPr/>
          <p:nvPr/>
        </p:nvSpPr>
        <p:spPr>
          <a:xfrm>
            <a:off x="1446027" y="882501"/>
            <a:ext cx="9058939" cy="5016758"/>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PESSAIRES.</a:t>
            </a:r>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Destinés à être introduits dans le vagin,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forme médicamenteuse très ancienne,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 se trouve déjà mentionnée dans le serment d’Hippocrate : « je ne remettrai à aucune femme un pessaire abortif ».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Cette indication montre que les pessaires peuvent être utilisés pour provoquer un avortement, mais ce n’est pas leur seul usage.</a:t>
            </a:r>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01671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3C8C4-AD5B-D642-BF57-5C497A872FDE}"/>
              </a:ext>
            </a:extLst>
          </p:cNvPr>
          <p:cNvSpPr/>
          <p:nvPr/>
        </p:nvSpPr>
        <p:spPr>
          <a:xfrm>
            <a:off x="1626781" y="782121"/>
            <a:ext cx="8665534" cy="5509200"/>
          </a:xfrm>
          <a:prstGeom prst="rect">
            <a:avLst/>
          </a:prstGeom>
        </p:spPr>
        <p:txBody>
          <a:bodyPr wrap="square">
            <a:sp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définition de Lémery assez limitée : « est un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medicament</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hysterique</a:t>
            </a:r>
            <a:r>
              <a:rPr lang="fr-FR" sz="3200" dirty="0">
                <a:latin typeface="Times New Roman" panose="02020603050405020304" pitchFamily="18" charset="0"/>
                <a:ea typeface="Calibri" panose="020F0502020204030204" pitchFamily="34" charset="0"/>
                <a:cs typeface="Times New Roman" panose="02020603050405020304" pitchFamily="18" charset="0"/>
              </a:rPr>
              <a:t>, solide, formé en baston long &amp; gros à peu-prés comme le doigt, lequel on fait entrer dans l’orifice de la matrice pour </a:t>
            </a:r>
            <a:r>
              <a:rPr lang="fr-FR" sz="3200" dirty="0" err="1">
                <a:latin typeface="Times New Roman" panose="02020603050405020304" pitchFamily="18" charset="0"/>
                <a:ea typeface="Calibri" panose="020F0502020204030204" pitchFamily="34" charset="0"/>
                <a:cs typeface="Times New Roman" panose="02020603050405020304" pitchFamily="18" charset="0"/>
              </a:rPr>
              <a:t>resoudre</a:t>
            </a:r>
            <a:r>
              <a:rPr lang="fr-FR" sz="3200" dirty="0">
                <a:latin typeface="Times New Roman" panose="02020603050405020304" pitchFamily="18" charset="0"/>
                <a:ea typeface="Calibri" panose="020F0502020204030204" pitchFamily="34" charset="0"/>
                <a:cs typeface="Times New Roman" panose="02020603050405020304" pitchFamily="18" charset="0"/>
              </a:rPr>
              <a:t> quelque dureté ou pour abattre les vapeurs qui s’en </a:t>
            </a:r>
            <a:r>
              <a:rPr lang="fr-FR" sz="3200" dirty="0" err="1">
                <a:latin typeface="Times New Roman" panose="02020603050405020304" pitchFamily="18" charset="0"/>
                <a:ea typeface="Calibri" panose="020F0502020204030204" pitchFamily="34" charset="0"/>
                <a:cs typeface="Times New Roman" panose="02020603050405020304" pitchFamily="18" charset="0"/>
              </a:rPr>
              <a:t>elevent</a:t>
            </a:r>
            <a:r>
              <a:rPr lang="fr-FR" sz="3200" dirty="0">
                <a:latin typeface="Times New Roman" panose="02020603050405020304" pitchFamily="18" charset="0"/>
                <a:ea typeface="Calibri" panose="020F0502020204030204" pitchFamily="34" charset="0"/>
                <a:cs typeface="Times New Roman" panose="02020603050405020304" pitchFamily="18" charset="0"/>
              </a:rPr>
              <a:t>. » </a:t>
            </a:r>
          </a:p>
          <a:p>
            <a:pPr algn="just"/>
            <a:endParaRPr lang="fr-FR"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Le terme hystérique doit être pris, ici, dans son sens étymologique : qui concerne la matrice, du grec </a:t>
            </a:r>
            <a:r>
              <a:rPr lang="el-GR" sz="3200" dirty="0" err="1"/>
              <a:t>ὑστέρα</a:t>
            </a:r>
            <a:endParaRPr lang="el-GR" sz="3200" dirty="0"/>
          </a:p>
          <a:p>
            <a:pPr algn="just"/>
            <a:endParaRPr lang="fr-FR"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47302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D35EBF-FFD7-374D-AD07-D740FD17199A}"/>
              </a:ext>
            </a:extLst>
          </p:cNvPr>
          <p:cNvSpPr/>
          <p:nvPr/>
        </p:nvSpPr>
        <p:spPr>
          <a:xfrm>
            <a:off x="978195" y="542259"/>
            <a:ext cx="9973339" cy="5509200"/>
          </a:xfrm>
          <a:prstGeom prst="rect">
            <a:avLst/>
          </a:prstGeom>
        </p:spPr>
        <p:txBody>
          <a:bodyPr wrap="square">
            <a:spAutoFit/>
          </a:bodyPr>
          <a:lstStyle/>
          <a:p>
            <a:r>
              <a:rPr lang="fr-FR" sz="3200" dirty="0">
                <a:latin typeface="Times New Roman" panose="02020603050405020304" pitchFamily="18" charset="0"/>
                <a:ea typeface="Calibri" panose="020F0502020204030204" pitchFamily="34" charset="0"/>
              </a:rPr>
              <a:t>Baumé précise: </a:t>
            </a:r>
          </a:p>
          <a:p>
            <a:r>
              <a:rPr lang="fr-FR" sz="3200" dirty="0">
                <a:latin typeface="Times New Roman" panose="02020603050405020304" pitchFamily="18" charset="0"/>
                <a:ea typeface="Calibri" panose="020F0502020204030204" pitchFamily="34" charset="0"/>
              </a:rPr>
              <a:t>« Les </a:t>
            </a:r>
            <a:r>
              <a:rPr lang="fr-FR" sz="3200" i="1" dirty="0">
                <a:latin typeface="Times New Roman" panose="02020603050405020304" pitchFamily="18" charset="0"/>
                <a:ea typeface="Calibri" panose="020F0502020204030204" pitchFamily="34" charset="0"/>
              </a:rPr>
              <a:t>Pessaires</a:t>
            </a:r>
            <a:r>
              <a:rPr lang="fr-FR" sz="3200" dirty="0">
                <a:latin typeface="Times New Roman" panose="02020603050405020304" pitchFamily="18" charset="0"/>
                <a:ea typeface="Calibri" panose="020F0502020204030204" pitchFamily="34" charset="0"/>
              </a:rPr>
              <a:t> sont des médicaments solides, de la grosseur et longueur d’un doigt, faits pour être introduits dans la matrice : souvent ce n’est qu’un morceau de bois léger, ou de </a:t>
            </a:r>
            <a:r>
              <a:rPr lang="fr-FR" sz="3200" dirty="0" err="1">
                <a:latin typeface="Times New Roman" panose="02020603050405020304" pitchFamily="18" charset="0"/>
                <a:ea typeface="Calibri" panose="020F0502020204030204" pitchFamily="34" charset="0"/>
              </a:rPr>
              <a:t>liege</a:t>
            </a:r>
            <a:r>
              <a:rPr lang="fr-FR" sz="3200" dirty="0">
                <a:latin typeface="Times New Roman" panose="02020603050405020304" pitchFamily="18" charset="0"/>
                <a:ea typeface="Calibri" panose="020F0502020204030204" pitchFamily="34" charset="0"/>
              </a:rPr>
              <a:t>, garni à l’extérieur de quelque liniment ou d’emplâtre approprié : </a:t>
            </a:r>
          </a:p>
          <a:p>
            <a:r>
              <a:rPr lang="fr-FR" sz="3200" dirty="0">
                <a:latin typeface="Times New Roman" panose="02020603050405020304" pitchFamily="18" charset="0"/>
                <a:ea typeface="Calibri" panose="020F0502020204030204" pitchFamily="34" charset="0"/>
              </a:rPr>
              <a:t>quelquefois c’est un petit sachet de taffetas, long et étroit, qu’on remplit de poudres convenables, mais qui ne puissent pas trop gonfler par l’humidité qu’elles tirent de la matrice. »</a:t>
            </a:r>
          </a:p>
          <a:p>
            <a:r>
              <a:rPr lang="fr-FR" sz="3200" dirty="0">
                <a:latin typeface="Times New Roman" panose="02020603050405020304" pitchFamily="18" charset="0"/>
                <a:ea typeface="Calibri" panose="020F0502020204030204" pitchFamily="34" charset="0"/>
              </a:rPr>
              <a:t>Ancêtres des ovules et des comprimés gynécologiques. </a:t>
            </a:r>
            <a:endParaRPr lang="fr-FR" sz="3200" dirty="0"/>
          </a:p>
        </p:txBody>
      </p:sp>
    </p:spTree>
    <p:extLst>
      <p:ext uri="{BB962C8B-B14F-4D97-AF65-F5344CB8AC3E}">
        <p14:creationId xmlns:p14="http://schemas.microsoft.com/office/powerpoint/2010/main" val="41573679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CF1F3EC-A96D-C242-8134-27E838E31290}"/>
              </a:ext>
            </a:extLst>
          </p:cNvPr>
          <p:cNvSpPr txBox="1"/>
          <p:nvPr/>
        </p:nvSpPr>
        <p:spPr>
          <a:xfrm>
            <a:off x="776177" y="637953"/>
            <a:ext cx="2052083"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OVULES</a:t>
            </a:r>
          </a:p>
        </p:txBody>
      </p:sp>
      <p:pic>
        <p:nvPicPr>
          <p:cNvPr id="5" name="Image 2" descr="getpicture.php.jpeg">
            <a:extLst>
              <a:ext uri="{FF2B5EF4-FFF2-40B4-BE49-F238E27FC236}">
                <a16:creationId xmlns:a16="http://schemas.microsoft.com/office/drawing/2014/main" id="{CAC77F1F-B1BF-904B-9ECC-AAB02C093422}"/>
              </a:ext>
            </a:extLst>
          </p:cNvPr>
          <p:cNvPicPr>
            <a:picLocks noChangeAspect="1"/>
          </p:cNvPicPr>
          <p:nvPr/>
        </p:nvPicPr>
        <p:blipFill>
          <a:blip r:embed="rId2"/>
          <a:srcRect/>
          <a:stretch>
            <a:fillRect/>
          </a:stretch>
        </p:blipFill>
        <p:spPr bwMode="auto">
          <a:xfrm>
            <a:off x="1057182" y="1848099"/>
            <a:ext cx="6598684" cy="4095501"/>
          </a:xfrm>
          <a:prstGeom prst="rect">
            <a:avLst/>
          </a:prstGeom>
          <a:noFill/>
          <a:ln w="9525">
            <a:noFill/>
            <a:miter lim="800000"/>
            <a:headEnd/>
            <a:tailEnd/>
          </a:ln>
        </p:spPr>
      </p:pic>
      <p:pic>
        <p:nvPicPr>
          <p:cNvPr id="6" name="Image 3" descr="moules_a_ovules_et_supposit.jpg">
            <a:extLst>
              <a:ext uri="{FF2B5EF4-FFF2-40B4-BE49-F238E27FC236}">
                <a16:creationId xmlns:a16="http://schemas.microsoft.com/office/drawing/2014/main" id="{2E547AB3-1617-FA42-B5FB-50021ACEADC2}"/>
              </a:ext>
            </a:extLst>
          </p:cNvPr>
          <p:cNvPicPr>
            <a:picLocks noChangeAspect="1"/>
          </p:cNvPicPr>
          <p:nvPr/>
        </p:nvPicPr>
        <p:blipFill>
          <a:blip r:embed="rId3"/>
          <a:srcRect/>
          <a:stretch>
            <a:fillRect/>
          </a:stretch>
        </p:blipFill>
        <p:spPr bwMode="auto">
          <a:xfrm>
            <a:off x="8958636" y="2145810"/>
            <a:ext cx="2797171" cy="2723901"/>
          </a:xfrm>
          <a:prstGeom prst="rect">
            <a:avLst/>
          </a:prstGeom>
          <a:noFill/>
          <a:ln w="9525">
            <a:noFill/>
            <a:miter lim="800000"/>
            <a:headEnd/>
            <a:tailEnd/>
          </a:ln>
        </p:spPr>
      </p:pic>
      <p:sp>
        <p:nvSpPr>
          <p:cNvPr id="7" name="ZoneTexte 4">
            <a:extLst>
              <a:ext uri="{FF2B5EF4-FFF2-40B4-BE49-F238E27FC236}">
                <a16:creationId xmlns:a16="http://schemas.microsoft.com/office/drawing/2014/main" id="{D03EE853-AC07-F644-B7AC-40E7858D00C2}"/>
              </a:ext>
            </a:extLst>
          </p:cNvPr>
          <p:cNvSpPr txBox="1">
            <a:spLocks noChangeArrowheads="1"/>
          </p:cNvSpPr>
          <p:nvPr/>
        </p:nvSpPr>
        <p:spPr bwMode="auto">
          <a:xfrm>
            <a:off x="6643687" y="1073450"/>
            <a:ext cx="3109913" cy="461963"/>
          </a:xfrm>
          <a:prstGeom prst="rect">
            <a:avLst/>
          </a:prstGeom>
          <a:noFill/>
          <a:ln w="9525">
            <a:noFill/>
            <a:miter lim="800000"/>
            <a:headEnd/>
            <a:tailEnd/>
          </a:ln>
        </p:spPr>
        <p:txBody>
          <a:bodyPr wrap="none">
            <a:prstTxWarp prst="textNoShape">
              <a:avLst/>
            </a:prstTxWarp>
            <a:spAutoFit/>
          </a:bodyPr>
          <a:lstStyle/>
          <a:p>
            <a:r>
              <a:rPr lang="fr-FR" sz="2400" dirty="0">
                <a:latin typeface="Times New Roman" charset="0"/>
              </a:rPr>
              <a:t>MOULES À OVULES</a:t>
            </a:r>
          </a:p>
        </p:txBody>
      </p:sp>
      <p:sp>
        <p:nvSpPr>
          <p:cNvPr id="8" name="ZoneTexte 5">
            <a:extLst>
              <a:ext uri="{FF2B5EF4-FFF2-40B4-BE49-F238E27FC236}">
                <a16:creationId xmlns:a16="http://schemas.microsoft.com/office/drawing/2014/main" id="{9D6789B4-853F-0444-93C8-A5B1373ACB34}"/>
              </a:ext>
            </a:extLst>
          </p:cNvPr>
          <p:cNvSpPr txBox="1">
            <a:spLocks noChangeArrowheads="1"/>
          </p:cNvSpPr>
          <p:nvPr/>
        </p:nvSpPr>
        <p:spPr bwMode="auto">
          <a:xfrm>
            <a:off x="3694537" y="6183330"/>
            <a:ext cx="1323975" cy="461963"/>
          </a:xfrm>
          <a:prstGeom prst="rect">
            <a:avLst/>
          </a:prstGeom>
          <a:noFill/>
          <a:ln w="9525">
            <a:noFill/>
            <a:miter lim="800000"/>
            <a:headEnd/>
            <a:tailEnd/>
          </a:ln>
        </p:spPr>
        <p:txBody>
          <a:bodyPr wrap="none">
            <a:prstTxWarp prst="textNoShape">
              <a:avLst/>
            </a:prstTxWarp>
            <a:spAutoFit/>
          </a:bodyPr>
          <a:lstStyle/>
          <a:p>
            <a:r>
              <a:rPr lang="fr-FR" dirty="0">
                <a:latin typeface="Times New Roman" charset="0"/>
              </a:rPr>
              <a:t>LAITON</a:t>
            </a:r>
          </a:p>
        </p:txBody>
      </p:sp>
      <p:sp>
        <p:nvSpPr>
          <p:cNvPr id="9" name="ZoneTexte 6">
            <a:extLst>
              <a:ext uri="{FF2B5EF4-FFF2-40B4-BE49-F238E27FC236}">
                <a16:creationId xmlns:a16="http://schemas.microsoft.com/office/drawing/2014/main" id="{C61CEF76-25A7-D14F-93A8-2260DDF17BF5}"/>
              </a:ext>
            </a:extLst>
          </p:cNvPr>
          <p:cNvSpPr txBox="1">
            <a:spLocks noChangeArrowheads="1"/>
          </p:cNvSpPr>
          <p:nvPr/>
        </p:nvSpPr>
        <p:spPr bwMode="auto">
          <a:xfrm>
            <a:off x="9519684" y="5113337"/>
            <a:ext cx="2151063" cy="830263"/>
          </a:xfrm>
          <a:prstGeom prst="rect">
            <a:avLst/>
          </a:prstGeom>
          <a:noFill/>
          <a:ln w="9525">
            <a:noFill/>
            <a:miter lim="800000"/>
            <a:headEnd/>
            <a:tailEnd/>
          </a:ln>
        </p:spPr>
        <p:txBody>
          <a:bodyPr wrap="none">
            <a:prstTxWarp prst="textNoShape">
              <a:avLst/>
            </a:prstTxWarp>
            <a:spAutoFit/>
          </a:bodyPr>
          <a:lstStyle/>
          <a:p>
            <a:r>
              <a:rPr lang="fr-FR" dirty="0">
                <a:latin typeface="Times New Roman" charset="0"/>
              </a:rPr>
              <a:t>INDIVIDUELS</a:t>
            </a:r>
          </a:p>
          <a:p>
            <a:r>
              <a:rPr lang="fr-FR" dirty="0">
                <a:latin typeface="Times New Roman" charset="0"/>
              </a:rPr>
              <a:t>   EN ÉTAIN</a:t>
            </a:r>
          </a:p>
        </p:txBody>
      </p:sp>
    </p:spTree>
    <p:extLst>
      <p:ext uri="{BB962C8B-B14F-4D97-AF65-F5344CB8AC3E}">
        <p14:creationId xmlns:p14="http://schemas.microsoft.com/office/powerpoint/2010/main" val="550542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TotalTime>
  <Words>4674</Words>
  <Application>Microsoft Macintosh PowerPoint</Application>
  <PresentationFormat>Grand écran</PresentationFormat>
  <Paragraphs>552</Paragraphs>
  <Slides>129</Slides>
  <Notes>2</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129</vt:i4>
      </vt:variant>
    </vt:vector>
  </HeadingPairs>
  <TitlesOfParts>
    <vt:vector size="137" baseType="lpstr">
      <vt:lpstr>Arial</vt:lpstr>
      <vt:lpstr>Calibri</vt:lpstr>
      <vt:lpstr>Calibri Light</vt:lpstr>
      <vt:lpstr>Symbol</vt:lpstr>
      <vt:lpstr>Times</vt:lpstr>
      <vt:lpstr>Times New Roman</vt:lpstr>
      <vt:lpstr>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olivierlafont@wanadoo.fr</dc:creator>
  <cp:lastModifiedBy>olivierlafont@wanadoo.fr</cp:lastModifiedBy>
  <cp:revision>119</cp:revision>
  <dcterms:created xsi:type="dcterms:W3CDTF">2021-05-04T15:18:09Z</dcterms:created>
  <dcterms:modified xsi:type="dcterms:W3CDTF">2023-03-24T16:13:16Z</dcterms:modified>
</cp:coreProperties>
</file>